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9"/>
  </p:notesMasterIdLst>
  <p:handoutMasterIdLst>
    <p:handoutMasterId r:id="rId50"/>
  </p:handoutMasterIdLst>
  <p:sldIdLst>
    <p:sldId id="256" r:id="rId2"/>
    <p:sldId id="303" r:id="rId3"/>
    <p:sldId id="265" r:id="rId4"/>
    <p:sldId id="259" r:id="rId5"/>
    <p:sldId id="306" r:id="rId6"/>
    <p:sldId id="307" r:id="rId7"/>
    <p:sldId id="308" r:id="rId8"/>
    <p:sldId id="309" r:id="rId9"/>
    <p:sldId id="310" r:id="rId10"/>
    <p:sldId id="311" r:id="rId11"/>
    <p:sldId id="317" r:id="rId12"/>
    <p:sldId id="267" r:id="rId13"/>
    <p:sldId id="264" r:id="rId14"/>
    <p:sldId id="304" r:id="rId15"/>
    <p:sldId id="305" r:id="rId16"/>
    <p:sldId id="314" r:id="rId17"/>
    <p:sldId id="318" r:id="rId18"/>
    <p:sldId id="319" r:id="rId19"/>
    <p:sldId id="320" r:id="rId20"/>
    <p:sldId id="298" r:id="rId21"/>
    <p:sldId id="269" r:id="rId22"/>
    <p:sldId id="270" r:id="rId23"/>
    <p:sldId id="302"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9" r:id="rId44"/>
    <p:sldId id="262" r:id="rId45"/>
    <p:sldId id="268" r:id="rId46"/>
    <p:sldId id="290" r:id="rId47"/>
    <p:sldId id="293"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8" autoAdjust="0"/>
    <p:restoredTop sz="94660"/>
  </p:normalViewPr>
  <p:slideViewPr>
    <p:cSldViewPr snapToGrid="0">
      <p:cViewPr varScale="1">
        <p:scale>
          <a:sx n="73" d="100"/>
          <a:sy n="73" d="100"/>
        </p:scale>
        <p:origin x="618" y="60"/>
      </p:cViewPr>
      <p:guideLst/>
    </p:cSldViewPr>
  </p:slideViewPr>
  <p:notesTextViewPr>
    <p:cViewPr>
      <p:scale>
        <a:sx n="1" d="1"/>
        <a:sy n="1" d="1"/>
      </p:scale>
      <p:origin x="0" y="0"/>
    </p:cViewPr>
  </p:notesTextViewPr>
  <p:notesViewPr>
    <p:cSldViewPr snapToGrid="0">
      <p:cViewPr varScale="1">
        <p:scale>
          <a:sx n="70" d="100"/>
          <a:sy n="70" d="100"/>
        </p:scale>
        <p:origin x="3240"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61614B-219E-4BD8-BBAF-E02276A1F852}" type="doc">
      <dgm:prSet loTypeId="urn:microsoft.com/office/officeart/2005/8/layout/hierarchy6" loCatId="hierarchy" qsTypeId="urn:microsoft.com/office/officeart/2005/8/quickstyle/simple3" qsCatId="simple" csTypeId="urn:microsoft.com/office/officeart/2005/8/colors/colorful3" csCatId="colorful" phldr="1"/>
      <dgm:spPr/>
      <dgm:t>
        <a:bodyPr/>
        <a:lstStyle/>
        <a:p>
          <a:endParaRPr lang="en-US"/>
        </a:p>
      </dgm:t>
    </dgm:pt>
    <dgm:pt modelId="{7614FB09-9D91-4B6B-B653-537946672261}">
      <dgm:prSet phldrT="[Text]"/>
      <dgm:spPr/>
      <dgm:t>
        <a:bodyPr/>
        <a:lstStyle/>
        <a:p>
          <a:r>
            <a:rPr lang="en-US" dirty="0" smtClean="0"/>
            <a:t>Chad Kymal, Arun Kumar, Dave Watkins</a:t>
          </a:r>
        </a:p>
        <a:p>
          <a:r>
            <a:rPr lang="en-US" b="1" dirty="0" smtClean="0"/>
            <a:t>TOP MANAGEMENT </a:t>
          </a:r>
          <a:r>
            <a:rPr lang="en-US" altLang="zh-CN" b="1" dirty="0" smtClean="0"/>
            <a:t>/ </a:t>
          </a:r>
          <a:r>
            <a:rPr lang="zh-CN" altLang="en-US" b="1" dirty="0" smtClean="0"/>
            <a:t>最高管理层</a:t>
          </a:r>
          <a:endParaRPr lang="en-US" b="1" dirty="0"/>
        </a:p>
      </dgm:t>
    </dgm:pt>
    <dgm:pt modelId="{4A482FBA-DA6E-42C4-BEBD-52E6DCA325D5}" type="parTrans" cxnId="{F345E0FF-290A-4FED-9889-1B16BE51C446}">
      <dgm:prSet/>
      <dgm:spPr/>
      <dgm:t>
        <a:bodyPr/>
        <a:lstStyle/>
        <a:p>
          <a:endParaRPr lang="en-US"/>
        </a:p>
      </dgm:t>
    </dgm:pt>
    <dgm:pt modelId="{05F1CF01-2D71-46C5-BE52-6D289CFAFC82}" type="sibTrans" cxnId="{F345E0FF-290A-4FED-9889-1B16BE51C446}">
      <dgm:prSet/>
      <dgm:spPr/>
      <dgm:t>
        <a:bodyPr/>
        <a:lstStyle/>
        <a:p>
          <a:endParaRPr lang="en-US"/>
        </a:p>
      </dgm:t>
    </dgm:pt>
    <dgm:pt modelId="{B3039E56-1D6E-4FCF-9AD4-DED38051F508}" type="asst">
      <dgm:prSet phldrT="[Text]"/>
      <dgm:spPr/>
      <dgm:t>
        <a:bodyPr/>
        <a:lstStyle/>
        <a:p>
          <a:r>
            <a:rPr lang="en-US" dirty="0" smtClean="0"/>
            <a:t>Michael Xu | Antony John</a:t>
          </a:r>
        </a:p>
      </dgm:t>
    </dgm:pt>
    <dgm:pt modelId="{00B952B8-926C-4630-8AE3-E5184AB53B77}" type="parTrans" cxnId="{E2A0EA19-1B63-440B-87B9-572CC9FF5195}">
      <dgm:prSet/>
      <dgm:spPr/>
      <dgm:t>
        <a:bodyPr/>
        <a:lstStyle/>
        <a:p>
          <a:endParaRPr lang="en-US"/>
        </a:p>
      </dgm:t>
    </dgm:pt>
    <dgm:pt modelId="{47C24573-E841-4238-A6C8-8B3FC21E265A}" type="sibTrans" cxnId="{E2A0EA19-1B63-440B-87B9-572CC9FF5195}">
      <dgm:prSet/>
      <dgm:spPr/>
      <dgm:t>
        <a:bodyPr/>
        <a:lstStyle/>
        <a:p>
          <a:endParaRPr lang="en-US"/>
        </a:p>
      </dgm:t>
    </dgm:pt>
    <dgm:pt modelId="{960A3CB0-4A79-4C66-94DD-1D6EA02B90A8}">
      <dgm:prSet phldrT="[Text]"/>
      <dgm:spPr/>
      <dgm:t>
        <a:bodyPr/>
        <a:lstStyle/>
        <a:p>
          <a:r>
            <a:rPr lang="en-US" dirty="0" smtClean="0"/>
            <a:t>            Michael Zhu</a:t>
          </a:r>
          <a:endParaRPr lang="en-US" dirty="0"/>
        </a:p>
      </dgm:t>
    </dgm:pt>
    <dgm:pt modelId="{37FD559C-208E-485E-95BF-CE70BCFC33DA}" type="parTrans" cxnId="{346DD4F8-E5E9-4653-A0AC-D7155BDB94E1}">
      <dgm:prSet/>
      <dgm:spPr/>
      <dgm:t>
        <a:bodyPr/>
        <a:lstStyle/>
        <a:p>
          <a:endParaRPr lang="en-US"/>
        </a:p>
      </dgm:t>
    </dgm:pt>
    <dgm:pt modelId="{800A7324-AE41-4FB8-B47E-372162295F9B}" type="sibTrans" cxnId="{346DD4F8-E5E9-4653-A0AC-D7155BDB94E1}">
      <dgm:prSet/>
      <dgm:spPr/>
      <dgm:t>
        <a:bodyPr/>
        <a:lstStyle/>
        <a:p>
          <a:endParaRPr lang="en-US"/>
        </a:p>
      </dgm:t>
    </dgm:pt>
    <dgm:pt modelId="{834D5548-B7C4-4719-B560-7A01DEB5D350}">
      <dgm:prSet phldrT="[Text]"/>
      <dgm:spPr/>
      <dgm:t>
        <a:bodyPr/>
        <a:lstStyle/>
        <a:p>
          <a:r>
            <a:rPr lang="en-US" dirty="0" smtClean="0"/>
            <a:t>           Sharon</a:t>
          </a:r>
          <a:endParaRPr lang="en-US" dirty="0"/>
        </a:p>
      </dgm:t>
    </dgm:pt>
    <dgm:pt modelId="{5EAB34BD-76BF-4EEF-8641-2D33B3168E6F}" type="parTrans" cxnId="{19EE2410-07A9-4498-B640-F4579237947F}">
      <dgm:prSet/>
      <dgm:spPr/>
      <dgm:t>
        <a:bodyPr/>
        <a:lstStyle/>
        <a:p>
          <a:endParaRPr lang="en-US"/>
        </a:p>
      </dgm:t>
    </dgm:pt>
    <dgm:pt modelId="{DF1B4E34-3E18-409C-B39F-B6AFBD977A33}" type="sibTrans" cxnId="{19EE2410-07A9-4498-B640-F4579237947F}">
      <dgm:prSet/>
      <dgm:spPr/>
      <dgm:t>
        <a:bodyPr/>
        <a:lstStyle/>
        <a:p>
          <a:endParaRPr lang="en-US"/>
        </a:p>
      </dgm:t>
    </dgm:pt>
    <dgm:pt modelId="{EC8E967A-6DC0-493E-85D7-67ACC0E2512E}">
      <dgm:prSet phldrT="[Text]"/>
      <dgm:spPr/>
      <dgm:t>
        <a:bodyPr/>
        <a:lstStyle/>
        <a:p>
          <a:r>
            <a:rPr lang="en-US" dirty="0" smtClean="0"/>
            <a:t>             Evin Xiong</a:t>
          </a:r>
          <a:endParaRPr lang="en-US" dirty="0"/>
        </a:p>
      </dgm:t>
    </dgm:pt>
    <dgm:pt modelId="{0F3F4F08-C4AD-44FC-945F-7FDD1DFDE748}" type="parTrans" cxnId="{6646073F-CF04-41C8-8244-895A0AA1C4A6}">
      <dgm:prSet/>
      <dgm:spPr/>
      <dgm:t>
        <a:bodyPr/>
        <a:lstStyle/>
        <a:p>
          <a:endParaRPr lang="en-US"/>
        </a:p>
      </dgm:t>
    </dgm:pt>
    <dgm:pt modelId="{C72E56AC-830C-4924-91C0-1C0DEDC6126E}" type="sibTrans" cxnId="{6646073F-CF04-41C8-8244-895A0AA1C4A6}">
      <dgm:prSet/>
      <dgm:spPr/>
      <dgm:t>
        <a:bodyPr/>
        <a:lstStyle/>
        <a:p>
          <a:endParaRPr lang="en-US"/>
        </a:p>
      </dgm:t>
    </dgm:pt>
    <dgm:pt modelId="{AF125342-F86E-4724-99A9-1AA88B8FCD85}">
      <dgm:prSet phldrT="[Text]"/>
      <dgm:spPr/>
      <dgm:t>
        <a:bodyPr/>
        <a:lstStyle/>
        <a:p>
          <a:r>
            <a:rPr lang="en-US" dirty="0" smtClean="0"/>
            <a:t>Global Software Development </a:t>
          </a:r>
          <a:endParaRPr lang="en-US" dirty="0"/>
        </a:p>
      </dgm:t>
    </dgm:pt>
    <dgm:pt modelId="{926DD16B-FA36-48F4-97F8-1C5D30B2FBD8}" type="parTrans" cxnId="{782FEE89-3E60-47D6-853A-1B8E764071FC}">
      <dgm:prSet/>
      <dgm:spPr/>
      <dgm:t>
        <a:bodyPr/>
        <a:lstStyle/>
        <a:p>
          <a:endParaRPr lang="en-US"/>
        </a:p>
      </dgm:t>
    </dgm:pt>
    <dgm:pt modelId="{698FEABC-5FF2-4BDC-A458-F5926ED12955}" type="sibTrans" cxnId="{782FEE89-3E60-47D6-853A-1B8E764071FC}">
      <dgm:prSet/>
      <dgm:spPr/>
      <dgm:t>
        <a:bodyPr/>
        <a:lstStyle/>
        <a:p>
          <a:endParaRPr lang="en-US"/>
        </a:p>
      </dgm:t>
    </dgm:pt>
    <dgm:pt modelId="{AC43AF46-206D-4104-9A28-4317A65E35C3}">
      <dgm:prSet phldrT="[Text]"/>
      <dgm:spPr/>
      <dgm:t>
        <a:bodyPr/>
        <a:lstStyle/>
        <a:p>
          <a:r>
            <a:rPr lang="en-US" dirty="0" smtClean="0"/>
            <a:t>             Christin </a:t>
          </a:r>
          <a:endParaRPr lang="en-US" dirty="0"/>
        </a:p>
      </dgm:t>
    </dgm:pt>
    <dgm:pt modelId="{D4658B69-7422-4CD0-9323-546307799B64}" type="parTrans" cxnId="{E1592E43-3EEB-4857-957C-1A447811B9F2}">
      <dgm:prSet/>
      <dgm:spPr/>
      <dgm:t>
        <a:bodyPr/>
        <a:lstStyle/>
        <a:p>
          <a:endParaRPr lang="en-US"/>
        </a:p>
      </dgm:t>
    </dgm:pt>
    <dgm:pt modelId="{266CABC2-C2D7-40BA-9CC5-805136BF3D33}" type="sibTrans" cxnId="{E1592E43-3EEB-4857-957C-1A447811B9F2}">
      <dgm:prSet/>
      <dgm:spPr/>
      <dgm:t>
        <a:bodyPr/>
        <a:lstStyle/>
        <a:p>
          <a:endParaRPr lang="en-US"/>
        </a:p>
      </dgm:t>
    </dgm:pt>
    <dgm:pt modelId="{3C26AA77-7AD2-44CE-B059-B0A20318B71E}">
      <dgm:prSet phldrT="[Text]"/>
      <dgm:spPr/>
      <dgm:t>
        <a:bodyPr/>
        <a:lstStyle/>
        <a:p>
          <a:r>
            <a:rPr lang="en-US" dirty="0" smtClean="0"/>
            <a:t>Steven Wang</a:t>
          </a:r>
          <a:endParaRPr lang="en-US" dirty="0"/>
        </a:p>
      </dgm:t>
    </dgm:pt>
    <dgm:pt modelId="{0B6723D0-956B-422A-8F92-1F6DF06F446B}" type="parTrans" cxnId="{C2403643-BF62-40A7-A45D-891153FE4C44}">
      <dgm:prSet/>
      <dgm:spPr/>
      <dgm:t>
        <a:bodyPr/>
        <a:lstStyle/>
        <a:p>
          <a:endParaRPr lang="en-US"/>
        </a:p>
      </dgm:t>
    </dgm:pt>
    <dgm:pt modelId="{72F4276D-A0ED-468E-9194-95E58630ECA6}" type="sibTrans" cxnId="{C2403643-BF62-40A7-A45D-891153FE4C44}">
      <dgm:prSet/>
      <dgm:spPr/>
      <dgm:t>
        <a:bodyPr/>
        <a:lstStyle/>
        <a:p>
          <a:endParaRPr lang="en-US"/>
        </a:p>
      </dgm:t>
    </dgm:pt>
    <dgm:pt modelId="{4C9F086F-08F3-4D7D-BE8C-AC1E56EF8993}" type="asst">
      <dgm:prSet phldrT="[Text]"/>
      <dgm:spPr/>
      <dgm:t>
        <a:bodyPr/>
        <a:lstStyle/>
        <a:p>
          <a:r>
            <a:rPr lang="en-US" dirty="0" smtClean="0"/>
            <a:t>            R S Sabu</a:t>
          </a:r>
        </a:p>
      </dgm:t>
    </dgm:pt>
    <dgm:pt modelId="{DF76B2C1-E9E8-4B4F-965A-13F7530476D7}" type="parTrans" cxnId="{2277A88B-0ADD-47F5-9999-15C1BB335C63}">
      <dgm:prSet/>
      <dgm:spPr/>
      <dgm:t>
        <a:bodyPr/>
        <a:lstStyle/>
        <a:p>
          <a:endParaRPr lang="en-US"/>
        </a:p>
      </dgm:t>
    </dgm:pt>
    <dgm:pt modelId="{E169F940-EEE1-40B7-8BF1-D9CDB05D4B48}" type="sibTrans" cxnId="{2277A88B-0ADD-47F5-9999-15C1BB335C63}">
      <dgm:prSet/>
      <dgm:spPr/>
      <dgm:t>
        <a:bodyPr/>
        <a:lstStyle/>
        <a:p>
          <a:endParaRPr lang="en-US"/>
        </a:p>
      </dgm:t>
    </dgm:pt>
    <dgm:pt modelId="{EE8C859A-D1FB-4323-9698-891B6ED98A0B}">
      <dgm:prSet phldrT="[Text]"/>
      <dgm:spPr/>
      <dgm:t>
        <a:bodyPr/>
        <a:lstStyle/>
        <a:p>
          <a:r>
            <a:rPr lang="en-US" dirty="0" smtClean="0"/>
            <a:t>	Clarence    </a:t>
          </a:r>
          <a:br>
            <a:rPr lang="en-US" dirty="0" smtClean="0"/>
          </a:br>
          <a:r>
            <a:rPr lang="en-US" dirty="0" smtClean="0"/>
            <a:t>         Jiang</a:t>
          </a:r>
          <a:endParaRPr lang="en-US" dirty="0"/>
        </a:p>
      </dgm:t>
    </dgm:pt>
    <dgm:pt modelId="{C39DD6FA-00CD-4FCB-8CD7-8627BF8CEF98}" type="parTrans" cxnId="{C084692D-91AD-4A3C-988D-451AB30EA9EE}">
      <dgm:prSet/>
      <dgm:spPr/>
      <dgm:t>
        <a:bodyPr/>
        <a:lstStyle/>
        <a:p>
          <a:endParaRPr lang="en-US"/>
        </a:p>
      </dgm:t>
    </dgm:pt>
    <dgm:pt modelId="{55DCCE16-C54A-4C6F-8FA4-ED66EF0BD84C}" type="sibTrans" cxnId="{C084692D-91AD-4A3C-988D-451AB30EA9EE}">
      <dgm:prSet/>
      <dgm:spPr/>
      <dgm:t>
        <a:bodyPr/>
        <a:lstStyle/>
        <a:p>
          <a:endParaRPr lang="en-US"/>
        </a:p>
      </dgm:t>
    </dgm:pt>
    <dgm:pt modelId="{A24BCE3D-91EA-4BDC-89C8-6FD782C8A093}" type="asst">
      <dgm:prSet phldrT="[Text]"/>
      <dgm:spPr/>
      <dgm:t>
        <a:bodyPr/>
        <a:lstStyle/>
        <a:p>
          <a:r>
            <a:rPr lang="en-US" dirty="0" smtClean="0"/>
            <a:t>            Dora Yin</a:t>
          </a:r>
        </a:p>
      </dgm:t>
    </dgm:pt>
    <dgm:pt modelId="{DD49BD67-720E-4D12-90F7-85A04DFA3AF5}" type="parTrans" cxnId="{3C98B69F-0BD2-4D82-B594-49C6B18C4AEB}">
      <dgm:prSet/>
      <dgm:spPr/>
      <dgm:t>
        <a:bodyPr/>
        <a:lstStyle/>
        <a:p>
          <a:endParaRPr lang="en-US"/>
        </a:p>
      </dgm:t>
    </dgm:pt>
    <dgm:pt modelId="{0AE3AF8A-78AF-460F-9B40-455E93AED860}" type="sibTrans" cxnId="{3C98B69F-0BD2-4D82-B594-49C6B18C4AEB}">
      <dgm:prSet/>
      <dgm:spPr/>
      <dgm:t>
        <a:bodyPr/>
        <a:lstStyle/>
        <a:p>
          <a:endParaRPr lang="en-US"/>
        </a:p>
      </dgm:t>
    </dgm:pt>
    <dgm:pt modelId="{9BE7B6AD-9DF0-4232-A0C1-1D759A84CE7F}" type="asst">
      <dgm:prSet phldrT="[Text]"/>
      <dgm:spPr/>
      <dgm:t>
        <a:bodyPr/>
        <a:lstStyle/>
        <a:p>
          <a:r>
            <a:rPr lang="en-US" dirty="0" smtClean="0"/>
            <a:t>           Wendy     </a:t>
          </a:r>
          <a:br>
            <a:rPr lang="en-US" dirty="0" smtClean="0"/>
          </a:br>
          <a:r>
            <a:rPr lang="en-US" dirty="0" smtClean="0"/>
            <a:t>       Wan</a:t>
          </a:r>
        </a:p>
      </dgm:t>
    </dgm:pt>
    <dgm:pt modelId="{7F3FAC30-74FE-44CC-9CD1-C36C94A778C2}" type="parTrans" cxnId="{9A2F277B-F9B8-474C-B4D4-05B1426400B5}">
      <dgm:prSet/>
      <dgm:spPr/>
      <dgm:t>
        <a:bodyPr/>
        <a:lstStyle/>
        <a:p>
          <a:endParaRPr lang="en-US"/>
        </a:p>
      </dgm:t>
    </dgm:pt>
    <dgm:pt modelId="{9391644E-B52A-4742-946E-450713E9A078}" type="sibTrans" cxnId="{9A2F277B-F9B8-474C-B4D4-05B1426400B5}">
      <dgm:prSet/>
      <dgm:spPr/>
      <dgm:t>
        <a:bodyPr/>
        <a:lstStyle/>
        <a:p>
          <a:endParaRPr lang="en-US"/>
        </a:p>
      </dgm:t>
    </dgm:pt>
    <dgm:pt modelId="{DD53F7D1-A7DF-4EAF-B6C7-700210202D9C}" type="pres">
      <dgm:prSet presAssocID="{0161614B-219E-4BD8-BBAF-E02276A1F852}" presName="mainComposite" presStyleCnt="0">
        <dgm:presLayoutVars>
          <dgm:chPref val="1"/>
          <dgm:dir/>
          <dgm:animOne val="branch"/>
          <dgm:animLvl val="lvl"/>
          <dgm:resizeHandles val="exact"/>
        </dgm:presLayoutVars>
      </dgm:prSet>
      <dgm:spPr/>
      <dgm:t>
        <a:bodyPr/>
        <a:lstStyle/>
        <a:p>
          <a:endParaRPr lang="en-US"/>
        </a:p>
      </dgm:t>
    </dgm:pt>
    <dgm:pt modelId="{C334032D-F1C8-4DD5-976B-E27FF803C6D7}" type="pres">
      <dgm:prSet presAssocID="{0161614B-219E-4BD8-BBAF-E02276A1F852}" presName="hierFlow" presStyleCnt="0"/>
      <dgm:spPr/>
      <dgm:t>
        <a:bodyPr/>
        <a:lstStyle/>
        <a:p>
          <a:endParaRPr lang="en-US"/>
        </a:p>
      </dgm:t>
    </dgm:pt>
    <dgm:pt modelId="{D9EE18A7-B719-44E7-92F2-CCF62EAA4493}" type="pres">
      <dgm:prSet presAssocID="{0161614B-219E-4BD8-BBAF-E02276A1F852}" presName="hierChild1" presStyleCnt="0">
        <dgm:presLayoutVars>
          <dgm:chPref val="1"/>
          <dgm:animOne val="branch"/>
          <dgm:animLvl val="lvl"/>
        </dgm:presLayoutVars>
      </dgm:prSet>
      <dgm:spPr/>
      <dgm:t>
        <a:bodyPr/>
        <a:lstStyle/>
        <a:p>
          <a:endParaRPr lang="en-US"/>
        </a:p>
      </dgm:t>
    </dgm:pt>
    <dgm:pt modelId="{86425D15-54AE-489E-AA5F-13DE87621ADB}" type="pres">
      <dgm:prSet presAssocID="{7614FB09-9D91-4B6B-B653-537946672261}" presName="Name14" presStyleCnt="0"/>
      <dgm:spPr/>
      <dgm:t>
        <a:bodyPr/>
        <a:lstStyle/>
        <a:p>
          <a:endParaRPr lang="en-US"/>
        </a:p>
      </dgm:t>
    </dgm:pt>
    <dgm:pt modelId="{DB4E3E51-CDEB-4B34-B51D-C9AE28496DDF}" type="pres">
      <dgm:prSet presAssocID="{7614FB09-9D91-4B6B-B653-537946672261}" presName="level1Shape" presStyleLbl="node0" presStyleIdx="0" presStyleCnt="1" custScaleX="703472">
        <dgm:presLayoutVars>
          <dgm:chPref val="3"/>
        </dgm:presLayoutVars>
      </dgm:prSet>
      <dgm:spPr/>
      <dgm:t>
        <a:bodyPr/>
        <a:lstStyle/>
        <a:p>
          <a:endParaRPr lang="en-US"/>
        </a:p>
      </dgm:t>
    </dgm:pt>
    <dgm:pt modelId="{EDDE21C2-B9CD-451D-8806-A4C14C4B57C8}" type="pres">
      <dgm:prSet presAssocID="{7614FB09-9D91-4B6B-B653-537946672261}" presName="hierChild2" presStyleCnt="0"/>
      <dgm:spPr/>
      <dgm:t>
        <a:bodyPr/>
        <a:lstStyle/>
        <a:p>
          <a:endParaRPr lang="en-US"/>
        </a:p>
      </dgm:t>
    </dgm:pt>
    <dgm:pt modelId="{DAF25D05-FE54-41B7-AED6-6B472DD3915B}" type="pres">
      <dgm:prSet presAssocID="{00B952B8-926C-4630-8AE3-E5184AB53B77}" presName="Name19" presStyleLbl="parChTrans1D2" presStyleIdx="0" presStyleCnt="1"/>
      <dgm:spPr/>
      <dgm:t>
        <a:bodyPr/>
        <a:lstStyle/>
        <a:p>
          <a:endParaRPr lang="en-US"/>
        </a:p>
      </dgm:t>
    </dgm:pt>
    <dgm:pt modelId="{4C5B26C9-F6A6-48A8-80FF-7E65EB4D18A7}" type="pres">
      <dgm:prSet presAssocID="{B3039E56-1D6E-4FCF-9AD4-DED38051F508}" presName="Name21" presStyleCnt="0"/>
      <dgm:spPr/>
      <dgm:t>
        <a:bodyPr/>
        <a:lstStyle/>
        <a:p>
          <a:endParaRPr lang="en-US"/>
        </a:p>
      </dgm:t>
    </dgm:pt>
    <dgm:pt modelId="{E4771066-98E8-41AE-A8FE-45A7B3366F8C}" type="pres">
      <dgm:prSet presAssocID="{B3039E56-1D6E-4FCF-9AD4-DED38051F508}" presName="level2Shape" presStyleLbl="asst1" presStyleIdx="0" presStyleCnt="4" custScaleX="392030"/>
      <dgm:spPr/>
      <dgm:t>
        <a:bodyPr/>
        <a:lstStyle/>
        <a:p>
          <a:endParaRPr lang="en-US"/>
        </a:p>
      </dgm:t>
    </dgm:pt>
    <dgm:pt modelId="{8B21206B-FF8E-4796-BF42-798DE28B002E}" type="pres">
      <dgm:prSet presAssocID="{B3039E56-1D6E-4FCF-9AD4-DED38051F508}" presName="hierChild3" presStyleCnt="0"/>
      <dgm:spPr/>
      <dgm:t>
        <a:bodyPr/>
        <a:lstStyle/>
        <a:p>
          <a:endParaRPr lang="en-US"/>
        </a:p>
      </dgm:t>
    </dgm:pt>
    <dgm:pt modelId="{374CEAAF-65E5-48C8-A615-61E3E2AF7748}" type="pres">
      <dgm:prSet presAssocID="{DF76B2C1-E9E8-4B4F-965A-13F7530476D7}" presName="Name19" presStyleLbl="parChTrans1D3" presStyleIdx="0" presStyleCnt="4"/>
      <dgm:spPr/>
      <dgm:t>
        <a:bodyPr/>
        <a:lstStyle/>
        <a:p>
          <a:endParaRPr lang="en-US"/>
        </a:p>
      </dgm:t>
    </dgm:pt>
    <dgm:pt modelId="{87726BAA-DC80-4A4D-AA4E-777582E55653}" type="pres">
      <dgm:prSet presAssocID="{4C9F086F-08F3-4D7D-BE8C-AC1E56EF8993}" presName="Name21" presStyleCnt="0"/>
      <dgm:spPr/>
      <dgm:t>
        <a:bodyPr/>
        <a:lstStyle/>
        <a:p>
          <a:endParaRPr lang="en-US"/>
        </a:p>
      </dgm:t>
    </dgm:pt>
    <dgm:pt modelId="{5D16578D-D73C-4627-B639-ACE0C106EB0E}" type="pres">
      <dgm:prSet presAssocID="{4C9F086F-08F3-4D7D-BE8C-AC1E56EF8993}" presName="level2Shape" presStyleLbl="asst1" presStyleIdx="1" presStyleCnt="4" custScaleX="194872"/>
      <dgm:spPr/>
      <dgm:t>
        <a:bodyPr/>
        <a:lstStyle/>
        <a:p>
          <a:endParaRPr lang="en-US"/>
        </a:p>
      </dgm:t>
    </dgm:pt>
    <dgm:pt modelId="{55272DF7-4571-4C3A-B73C-9624CE480685}" type="pres">
      <dgm:prSet presAssocID="{4C9F086F-08F3-4D7D-BE8C-AC1E56EF8993}" presName="hierChild3" presStyleCnt="0"/>
      <dgm:spPr/>
      <dgm:t>
        <a:bodyPr/>
        <a:lstStyle/>
        <a:p>
          <a:endParaRPr lang="en-US"/>
        </a:p>
      </dgm:t>
    </dgm:pt>
    <dgm:pt modelId="{094F9D57-E23A-4020-8AE1-A5FE95B4B391}" type="pres">
      <dgm:prSet presAssocID="{37FD559C-208E-485E-95BF-CE70BCFC33DA}" presName="Name19" presStyleLbl="parChTrans1D4" presStyleIdx="0" presStyleCnt="6"/>
      <dgm:spPr/>
      <dgm:t>
        <a:bodyPr/>
        <a:lstStyle/>
        <a:p>
          <a:endParaRPr lang="en-US"/>
        </a:p>
      </dgm:t>
    </dgm:pt>
    <dgm:pt modelId="{779AEE8B-6125-4519-8DDB-AA720E884804}" type="pres">
      <dgm:prSet presAssocID="{960A3CB0-4A79-4C66-94DD-1D6EA02B90A8}" presName="Name21" presStyleCnt="0"/>
      <dgm:spPr/>
      <dgm:t>
        <a:bodyPr/>
        <a:lstStyle/>
        <a:p>
          <a:endParaRPr lang="en-US"/>
        </a:p>
      </dgm:t>
    </dgm:pt>
    <dgm:pt modelId="{8A84FDC4-CB75-4A38-AB65-8EBC54253008}" type="pres">
      <dgm:prSet presAssocID="{960A3CB0-4A79-4C66-94DD-1D6EA02B90A8}" presName="level2Shape" presStyleLbl="node4" presStyleIdx="0" presStyleCnt="6" custScaleX="177156"/>
      <dgm:spPr/>
      <dgm:t>
        <a:bodyPr/>
        <a:lstStyle/>
        <a:p>
          <a:endParaRPr lang="en-US"/>
        </a:p>
      </dgm:t>
    </dgm:pt>
    <dgm:pt modelId="{81406381-4741-4CDF-AE99-1E47E8D3C983}" type="pres">
      <dgm:prSet presAssocID="{960A3CB0-4A79-4C66-94DD-1D6EA02B90A8}" presName="hierChild3" presStyleCnt="0"/>
      <dgm:spPr/>
      <dgm:t>
        <a:bodyPr/>
        <a:lstStyle/>
        <a:p>
          <a:endParaRPr lang="en-US"/>
        </a:p>
      </dgm:t>
    </dgm:pt>
    <dgm:pt modelId="{6D939F44-49C9-47DE-93F8-71373EED65C2}" type="pres">
      <dgm:prSet presAssocID="{0B6723D0-956B-422A-8F92-1F6DF06F446B}" presName="Name19" presStyleLbl="parChTrans1D4" presStyleIdx="1" presStyleCnt="6"/>
      <dgm:spPr/>
      <dgm:t>
        <a:bodyPr/>
        <a:lstStyle/>
        <a:p>
          <a:endParaRPr lang="en-US"/>
        </a:p>
      </dgm:t>
    </dgm:pt>
    <dgm:pt modelId="{98AA937D-CE9D-43E5-9BB3-B6FB83008EA3}" type="pres">
      <dgm:prSet presAssocID="{3C26AA77-7AD2-44CE-B059-B0A20318B71E}" presName="Name21" presStyleCnt="0"/>
      <dgm:spPr/>
      <dgm:t>
        <a:bodyPr/>
        <a:lstStyle/>
        <a:p>
          <a:endParaRPr lang="en-US"/>
        </a:p>
      </dgm:t>
    </dgm:pt>
    <dgm:pt modelId="{78B27C94-BE1E-4AF4-8FB4-830493E03EC7}" type="pres">
      <dgm:prSet presAssocID="{3C26AA77-7AD2-44CE-B059-B0A20318B71E}" presName="level2Shape" presStyleLbl="node4" presStyleIdx="1" presStyleCnt="6" custScaleX="244902"/>
      <dgm:spPr/>
      <dgm:t>
        <a:bodyPr/>
        <a:lstStyle/>
        <a:p>
          <a:endParaRPr lang="en-US"/>
        </a:p>
      </dgm:t>
    </dgm:pt>
    <dgm:pt modelId="{49EB602E-C5F9-4C5E-97FF-C6B15088E842}" type="pres">
      <dgm:prSet presAssocID="{3C26AA77-7AD2-44CE-B059-B0A20318B71E}" presName="hierChild3" presStyleCnt="0"/>
      <dgm:spPr/>
      <dgm:t>
        <a:bodyPr/>
        <a:lstStyle/>
        <a:p>
          <a:endParaRPr lang="en-US"/>
        </a:p>
      </dgm:t>
    </dgm:pt>
    <dgm:pt modelId="{6FC8B714-BCE7-457F-A53D-4DFE8C226C48}" type="pres">
      <dgm:prSet presAssocID="{926DD16B-FA36-48F4-97F8-1C5D30B2FBD8}" presName="Name19" presStyleLbl="parChTrans1D4" presStyleIdx="2" presStyleCnt="6"/>
      <dgm:spPr/>
      <dgm:t>
        <a:bodyPr/>
        <a:lstStyle/>
        <a:p>
          <a:endParaRPr lang="en-US"/>
        </a:p>
      </dgm:t>
    </dgm:pt>
    <dgm:pt modelId="{6AB7913F-68D7-4F82-818D-E6039B7676B5}" type="pres">
      <dgm:prSet presAssocID="{AF125342-F86E-4724-99A9-1AA88B8FCD85}" presName="Name21" presStyleCnt="0"/>
      <dgm:spPr/>
      <dgm:t>
        <a:bodyPr/>
        <a:lstStyle/>
        <a:p>
          <a:endParaRPr lang="en-US"/>
        </a:p>
      </dgm:t>
    </dgm:pt>
    <dgm:pt modelId="{6BD6CF51-8DD5-433E-9DFA-E35BF4A1CBE6}" type="pres">
      <dgm:prSet presAssocID="{AF125342-F86E-4724-99A9-1AA88B8FCD85}" presName="level2Shape" presStyleLbl="node4" presStyleIdx="2" presStyleCnt="6" custScaleX="161051"/>
      <dgm:spPr/>
      <dgm:t>
        <a:bodyPr/>
        <a:lstStyle/>
        <a:p>
          <a:endParaRPr lang="en-US"/>
        </a:p>
      </dgm:t>
    </dgm:pt>
    <dgm:pt modelId="{548E1B0F-FA04-4938-B2F6-43BC962B98F2}" type="pres">
      <dgm:prSet presAssocID="{AF125342-F86E-4724-99A9-1AA88B8FCD85}" presName="hierChild3" presStyleCnt="0"/>
      <dgm:spPr/>
      <dgm:t>
        <a:bodyPr/>
        <a:lstStyle/>
        <a:p>
          <a:endParaRPr lang="en-US"/>
        </a:p>
      </dgm:t>
    </dgm:pt>
    <dgm:pt modelId="{E3D2F112-7EC2-4455-8EC1-74E7AFAF1DEB}" type="pres">
      <dgm:prSet presAssocID="{D4658B69-7422-4CD0-9323-546307799B64}" presName="Name19" presStyleLbl="parChTrans1D4" presStyleIdx="3" presStyleCnt="6"/>
      <dgm:spPr/>
      <dgm:t>
        <a:bodyPr/>
        <a:lstStyle/>
        <a:p>
          <a:endParaRPr lang="en-US"/>
        </a:p>
      </dgm:t>
    </dgm:pt>
    <dgm:pt modelId="{4EF1DDF3-30BF-440C-A6B7-3AED72FA3DD3}" type="pres">
      <dgm:prSet presAssocID="{AC43AF46-206D-4104-9A28-4317A65E35C3}" presName="Name21" presStyleCnt="0"/>
      <dgm:spPr/>
      <dgm:t>
        <a:bodyPr/>
        <a:lstStyle/>
        <a:p>
          <a:endParaRPr lang="en-US"/>
        </a:p>
      </dgm:t>
    </dgm:pt>
    <dgm:pt modelId="{E85C3669-0B8B-47AF-AF02-1CC94615C8C9}" type="pres">
      <dgm:prSet presAssocID="{AC43AF46-206D-4104-9A28-4317A65E35C3}" presName="level2Shape" presStyleLbl="node4" presStyleIdx="3" presStyleCnt="6" custScaleX="177156"/>
      <dgm:spPr/>
      <dgm:t>
        <a:bodyPr/>
        <a:lstStyle/>
        <a:p>
          <a:endParaRPr lang="en-US"/>
        </a:p>
      </dgm:t>
    </dgm:pt>
    <dgm:pt modelId="{53EC09D7-E2E7-4FF6-913F-DAF259E0F1B8}" type="pres">
      <dgm:prSet presAssocID="{AC43AF46-206D-4104-9A28-4317A65E35C3}" presName="hierChild3" presStyleCnt="0"/>
      <dgm:spPr/>
      <dgm:t>
        <a:bodyPr/>
        <a:lstStyle/>
        <a:p>
          <a:endParaRPr lang="en-US"/>
        </a:p>
      </dgm:t>
    </dgm:pt>
    <dgm:pt modelId="{F21A4021-411C-44CA-BFF9-B19033CA2D1A}" type="pres">
      <dgm:prSet presAssocID="{5EAB34BD-76BF-4EEF-8641-2D33B3168E6F}" presName="Name19" presStyleLbl="parChTrans1D4" presStyleIdx="4" presStyleCnt="6"/>
      <dgm:spPr/>
      <dgm:t>
        <a:bodyPr/>
        <a:lstStyle/>
        <a:p>
          <a:endParaRPr lang="en-US"/>
        </a:p>
      </dgm:t>
    </dgm:pt>
    <dgm:pt modelId="{16265ED4-2866-4021-A20F-E05394C7EB8B}" type="pres">
      <dgm:prSet presAssocID="{834D5548-B7C4-4719-B560-7A01DEB5D350}" presName="Name21" presStyleCnt="0"/>
      <dgm:spPr/>
      <dgm:t>
        <a:bodyPr/>
        <a:lstStyle/>
        <a:p>
          <a:endParaRPr lang="en-US"/>
        </a:p>
      </dgm:t>
    </dgm:pt>
    <dgm:pt modelId="{9E26D76D-B492-426F-AFE5-A88CF5A7918E}" type="pres">
      <dgm:prSet presAssocID="{834D5548-B7C4-4719-B560-7A01DEB5D350}" presName="level2Shape" presStyleLbl="node4" presStyleIdx="4" presStyleCnt="6" custScaleX="161051"/>
      <dgm:spPr/>
      <dgm:t>
        <a:bodyPr/>
        <a:lstStyle/>
        <a:p>
          <a:endParaRPr lang="en-US"/>
        </a:p>
      </dgm:t>
    </dgm:pt>
    <dgm:pt modelId="{83B812F6-EACF-447F-996C-BE265AD44347}" type="pres">
      <dgm:prSet presAssocID="{834D5548-B7C4-4719-B560-7A01DEB5D350}" presName="hierChild3" presStyleCnt="0"/>
      <dgm:spPr/>
      <dgm:t>
        <a:bodyPr/>
        <a:lstStyle/>
        <a:p>
          <a:endParaRPr lang="en-US"/>
        </a:p>
      </dgm:t>
    </dgm:pt>
    <dgm:pt modelId="{76A0F778-930E-4E5D-A08A-FD5E186239D5}" type="pres">
      <dgm:prSet presAssocID="{0F3F4F08-C4AD-44FC-945F-7FDD1DFDE748}" presName="Name19" presStyleLbl="parChTrans1D4" presStyleIdx="5" presStyleCnt="6"/>
      <dgm:spPr/>
      <dgm:t>
        <a:bodyPr/>
        <a:lstStyle/>
        <a:p>
          <a:endParaRPr lang="en-US"/>
        </a:p>
      </dgm:t>
    </dgm:pt>
    <dgm:pt modelId="{332999CA-93EB-487A-A602-8BBE6E90FBD2}" type="pres">
      <dgm:prSet presAssocID="{EC8E967A-6DC0-493E-85D7-67ACC0E2512E}" presName="Name21" presStyleCnt="0"/>
      <dgm:spPr/>
      <dgm:t>
        <a:bodyPr/>
        <a:lstStyle/>
        <a:p>
          <a:endParaRPr lang="en-US"/>
        </a:p>
      </dgm:t>
    </dgm:pt>
    <dgm:pt modelId="{2F42C2B6-E406-4089-B34C-1B88CBABC127}" type="pres">
      <dgm:prSet presAssocID="{EC8E967A-6DC0-493E-85D7-67ACC0E2512E}" presName="level2Shape" presStyleLbl="node4" presStyleIdx="5" presStyleCnt="6" custScaleX="161051"/>
      <dgm:spPr/>
      <dgm:t>
        <a:bodyPr/>
        <a:lstStyle/>
        <a:p>
          <a:endParaRPr lang="en-US"/>
        </a:p>
      </dgm:t>
    </dgm:pt>
    <dgm:pt modelId="{C1D76ED1-6BD1-4C9C-8D3F-C7C7D330D4AB}" type="pres">
      <dgm:prSet presAssocID="{EC8E967A-6DC0-493E-85D7-67ACC0E2512E}" presName="hierChild3" presStyleCnt="0"/>
      <dgm:spPr/>
      <dgm:t>
        <a:bodyPr/>
        <a:lstStyle/>
        <a:p>
          <a:endParaRPr lang="en-US"/>
        </a:p>
      </dgm:t>
    </dgm:pt>
    <dgm:pt modelId="{619B8C30-020A-4DA0-99AF-04C2CB04161A}" type="pres">
      <dgm:prSet presAssocID="{C39DD6FA-00CD-4FCB-8CD7-8627BF8CEF98}" presName="Name19" presStyleLbl="parChTrans1D3" presStyleIdx="1" presStyleCnt="4"/>
      <dgm:spPr/>
      <dgm:t>
        <a:bodyPr/>
        <a:lstStyle/>
        <a:p>
          <a:endParaRPr lang="en-IN"/>
        </a:p>
      </dgm:t>
    </dgm:pt>
    <dgm:pt modelId="{51FECB83-CC23-4219-8F97-7C99E97FFA25}" type="pres">
      <dgm:prSet presAssocID="{EE8C859A-D1FB-4323-9698-891B6ED98A0B}" presName="Name21" presStyleCnt="0"/>
      <dgm:spPr/>
    </dgm:pt>
    <dgm:pt modelId="{592C81B9-200F-4486-ADD7-C1BD32A892B6}" type="pres">
      <dgm:prSet presAssocID="{EE8C859A-D1FB-4323-9698-891B6ED98A0B}" presName="level2Shape" presStyleLbl="node3" presStyleIdx="0" presStyleCnt="1" custScaleX="177156"/>
      <dgm:spPr/>
      <dgm:t>
        <a:bodyPr/>
        <a:lstStyle/>
        <a:p>
          <a:endParaRPr lang="en-US"/>
        </a:p>
      </dgm:t>
    </dgm:pt>
    <dgm:pt modelId="{617C442D-37D7-4F06-85CA-D88058029FB0}" type="pres">
      <dgm:prSet presAssocID="{EE8C859A-D1FB-4323-9698-891B6ED98A0B}" presName="hierChild3" presStyleCnt="0"/>
      <dgm:spPr/>
    </dgm:pt>
    <dgm:pt modelId="{EE303536-75BA-4C91-91E8-5026222D616C}" type="pres">
      <dgm:prSet presAssocID="{DD49BD67-720E-4D12-90F7-85A04DFA3AF5}" presName="Name19" presStyleLbl="parChTrans1D3" presStyleIdx="2" presStyleCnt="4"/>
      <dgm:spPr/>
      <dgm:t>
        <a:bodyPr/>
        <a:lstStyle/>
        <a:p>
          <a:endParaRPr lang="en-IN"/>
        </a:p>
      </dgm:t>
    </dgm:pt>
    <dgm:pt modelId="{26CEAC7A-EC2F-4C99-845D-CC204D621A9C}" type="pres">
      <dgm:prSet presAssocID="{A24BCE3D-91EA-4BDC-89C8-6FD782C8A093}" presName="Name21" presStyleCnt="0"/>
      <dgm:spPr/>
    </dgm:pt>
    <dgm:pt modelId="{FB1D67AA-C5DD-4F92-943F-14AC16B9ED52}" type="pres">
      <dgm:prSet presAssocID="{A24BCE3D-91EA-4BDC-89C8-6FD782C8A093}" presName="level2Shape" presStyleLbl="asst1" presStyleIdx="2" presStyleCnt="4" custScaleX="161051"/>
      <dgm:spPr/>
      <dgm:t>
        <a:bodyPr/>
        <a:lstStyle/>
        <a:p>
          <a:endParaRPr lang="en-US"/>
        </a:p>
      </dgm:t>
    </dgm:pt>
    <dgm:pt modelId="{CC87B066-B5DE-42B3-886A-0392D037AC03}" type="pres">
      <dgm:prSet presAssocID="{A24BCE3D-91EA-4BDC-89C8-6FD782C8A093}" presName="hierChild3" presStyleCnt="0"/>
      <dgm:spPr/>
    </dgm:pt>
    <dgm:pt modelId="{9DCF3E90-DA71-48C6-A1B3-D82015C908D4}" type="pres">
      <dgm:prSet presAssocID="{7F3FAC30-74FE-44CC-9CD1-C36C94A778C2}" presName="Name19" presStyleLbl="parChTrans1D3" presStyleIdx="3" presStyleCnt="4"/>
      <dgm:spPr/>
      <dgm:t>
        <a:bodyPr/>
        <a:lstStyle/>
        <a:p>
          <a:endParaRPr lang="en-US"/>
        </a:p>
      </dgm:t>
    </dgm:pt>
    <dgm:pt modelId="{D7DEBE6D-0417-4BA4-A11B-F45D07A36C83}" type="pres">
      <dgm:prSet presAssocID="{9BE7B6AD-9DF0-4232-A0C1-1D759A84CE7F}" presName="Name21" presStyleCnt="0"/>
      <dgm:spPr/>
    </dgm:pt>
    <dgm:pt modelId="{8133290F-2546-43BF-8F9A-7A25D2DFE3F5}" type="pres">
      <dgm:prSet presAssocID="{9BE7B6AD-9DF0-4232-A0C1-1D759A84CE7F}" presName="level2Shape" presStyleLbl="asst1" presStyleIdx="3" presStyleCnt="4" custScaleX="146410"/>
      <dgm:spPr/>
      <dgm:t>
        <a:bodyPr/>
        <a:lstStyle/>
        <a:p>
          <a:endParaRPr lang="en-US"/>
        </a:p>
      </dgm:t>
    </dgm:pt>
    <dgm:pt modelId="{5D98B176-6D0A-4853-9CFF-1B24ECDE908A}" type="pres">
      <dgm:prSet presAssocID="{9BE7B6AD-9DF0-4232-A0C1-1D759A84CE7F}" presName="hierChild3" presStyleCnt="0"/>
      <dgm:spPr/>
    </dgm:pt>
    <dgm:pt modelId="{6E13966F-EA4F-4F6E-822C-6129B215EA92}" type="pres">
      <dgm:prSet presAssocID="{0161614B-219E-4BD8-BBAF-E02276A1F852}" presName="bgShapesFlow" presStyleCnt="0"/>
      <dgm:spPr/>
      <dgm:t>
        <a:bodyPr/>
        <a:lstStyle/>
        <a:p>
          <a:endParaRPr lang="en-US"/>
        </a:p>
      </dgm:t>
    </dgm:pt>
  </dgm:ptLst>
  <dgm:cxnLst>
    <dgm:cxn modelId="{2277A88B-0ADD-47F5-9999-15C1BB335C63}" srcId="{B3039E56-1D6E-4FCF-9AD4-DED38051F508}" destId="{4C9F086F-08F3-4D7D-BE8C-AC1E56EF8993}" srcOrd="0" destOrd="0" parTransId="{DF76B2C1-E9E8-4B4F-965A-13F7530476D7}" sibTransId="{E169F940-EEE1-40B7-8BF1-D9CDB05D4B48}"/>
    <dgm:cxn modelId="{1796FD98-C727-4222-8B36-53167C82A8D6}" type="presOf" srcId="{AF125342-F86E-4724-99A9-1AA88B8FCD85}" destId="{6BD6CF51-8DD5-433E-9DFA-E35BF4A1CBE6}" srcOrd="0" destOrd="0" presId="urn:microsoft.com/office/officeart/2005/8/layout/hierarchy6"/>
    <dgm:cxn modelId="{D8157F1E-7792-43C8-BD5B-E30BD6F35AC9}" type="presOf" srcId="{834D5548-B7C4-4719-B560-7A01DEB5D350}" destId="{9E26D76D-B492-426F-AFE5-A88CF5A7918E}" srcOrd="0" destOrd="0" presId="urn:microsoft.com/office/officeart/2005/8/layout/hierarchy6"/>
    <dgm:cxn modelId="{19EE2410-07A9-4498-B640-F4579237947F}" srcId="{AC43AF46-206D-4104-9A28-4317A65E35C3}" destId="{834D5548-B7C4-4719-B560-7A01DEB5D350}" srcOrd="0" destOrd="0" parTransId="{5EAB34BD-76BF-4EEF-8641-2D33B3168E6F}" sibTransId="{DF1B4E34-3E18-409C-B39F-B6AFBD977A33}"/>
    <dgm:cxn modelId="{F3D57926-25D5-4BEC-8260-3E8840B8CDD8}" type="presOf" srcId="{B3039E56-1D6E-4FCF-9AD4-DED38051F508}" destId="{E4771066-98E8-41AE-A8FE-45A7B3366F8C}" srcOrd="0" destOrd="0" presId="urn:microsoft.com/office/officeart/2005/8/layout/hierarchy6"/>
    <dgm:cxn modelId="{168CFC1F-0B8F-44E9-9A2E-342A49F40808}" type="presOf" srcId="{960A3CB0-4A79-4C66-94DD-1D6EA02B90A8}" destId="{8A84FDC4-CB75-4A38-AB65-8EBC54253008}" srcOrd="0" destOrd="0" presId="urn:microsoft.com/office/officeart/2005/8/layout/hierarchy6"/>
    <dgm:cxn modelId="{6646073F-CF04-41C8-8244-895A0AA1C4A6}" srcId="{AC43AF46-206D-4104-9A28-4317A65E35C3}" destId="{EC8E967A-6DC0-493E-85D7-67ACC0E2512E}" srcOrd="1" destOrd="0" parTransId="{0F3F4F08-C4AD-44FC-945F-7FDD1DFDE748}" sibTransId="{C72E56AC-830C-4924-91C0-1C0DEDC6126E}"/>
    <dgm:cxn modelId="{9B385217-38C1-4429-9A35-22AE26D35733}" type="presOf" srcId="{DD49BD67-720E-4D12-90F7-85A04DFA3AF5}" destId="{EE303536-75BA-4C91-91E8-5026222D616C}" srcOrd="0" destOrd="0" presId="urn:microsoft.com/office/officeart/2005/8/layout/hierarchy6"/>
    <dgm:cxn modelId="{B9AC6934-E490-457F-80A1-EF64FD00CA1D}" type="presOf" srcId="{EE8C859A-D1FB-4323-9698-891B6ED98A0B}" destId="{592C81B9-200F-4486-ADD7-C1BD32A892B6}" srcOrd="0" destOrd="0" presId="urn:microsoft.com/office/officeart/2005/8/layout/hierarchy6"/>
    <dgm:cxn modelId="{5F2EFA5C-70F2-48D1-A6A5-673A43C80929}" type="presOf" srcId="{A24BCE3D-91EA-4BDC-89C8-6FD782C8A093}" destId="{FB1D67AA-C5DD-4F92-943F-14AC16B9ED52}" srcOrd="0" destOrd="0" presId="urn:microsoft.com/office/officeart/2005/8/layout/hierarchy6"/>
    <dgm:cxn modelId="{E1592E43-3EEB-4857-957C-1A447811B9F2}" srcId="{4C9F086F-08F3-4D7D-BE8C-AC1E56EF8993}" destId="{AC43AF46-206D-4104-9A28-4317A65E35C3}" srcOrd="2" destOrd="0" parTransId="{D4658B69-7422-4CD0-9323-546307799B64}" sibTransId="{266CABC2-C2D7-40BA-9CC5-805136BF3D33}"/>
    <dgm:cxn modelId="{BDF4EBCD-8131-42B9-BEFB-FE873DE6EE79}" type="presOf" srcId="{00B952B8-926C-4630-8AE3-E5184AB53B77}" destId="{DAF25D05-FE54-41B7-AED6-6B472DD3915B}" srcOrd="0" destOrd="0" presId="urn:microsoft.com/office/officeart/2005/8/layout/hierarchy6"/>
    <dgm:cxn modelId="{3C98B69F-0BD2-4D82-B594-49C6B18C4AEB}" srcId="{B3039E56-1D6E-4FCF-9AD4-DED38051F508}" destId="{A24BCE3D-91EA-4BDC-89C8-6FD782C8A093}" srcOrd="2" destOrd="0" parTransId="{DD49BD67-720E-4D12-90F7-85A04DFA3AF5}" sibTransId="{0AE3AF8A-78AF-460F-9B40-455E93AED860}"/>
    <dgm:cxn modelId="{E26DADB4-8789-4227-A1B5-65A7C1A77CA9}" type="presOf" srcId="{9BE7B6AD-9DF0-4232-A0C1-1D759A84CE7F}" destId="{8133290F-2546-43BF-8F9A-7A25D2DFE3F5}" srcOrd="0" destOrd="0" presId="urn:microsoft.com/office/officeart/2005/8/layout/hierarchy6"/>
    <dgm:cxn modelId="{A2EA5847-8B6D-447C-BA3E-AAB9D13877FF}" type="presOf" srcId="{5EAB34BD-76BF-4EEF-8641-2D33B3168E6F}" destId="{F21A4021-411C-44CA-BFF9-B19033CA2D1A}" srcOrd="0" destOrd="0" presId="urn:microsoft.com/office/officeart/2005/8/layout/hierarchy6"/>
    <dgm:cxn modelId="{427B3418-904E-41B8-A736-180EABDB98DD}" type="presOf" srcId="{7614FB09-9D91-4B6B-B653-537946672261}" destId="{DB4E3E51-CDEB-4B34-B51D-C9AE28496DDF}" srcOrd="0" destOrd="0" presId="urn:microsoft.com/office/officeart/2005/8/layout/hierarchy6"/>
    <dgm:cxn modelId="{4F82EE9F-20B9-46F1-AD69-AAFCC8E4F05C}" type="presOf" srcId="{4C9F086F-08F3-4D7D-BE8C-AC1E56EF8993}" destId="{5D16578D-D73C-4627-B639-ACE0C106EB0E}" srcOrd="0" destOrd="0" presId="urn:microsoft.com/office/officeart/2005/8/layout/hierarchy6"/>
    <dgm:cxn modelId="{825F2CB4-37EF-4434-BEBA-834CF19864D0}" type="presOf" srcId="{AC43AF46-206D-4104-9A28-4317A65E35C3}" destId="{E85C3669-0B8B-47AF-AF02-1CC94615C8C9}" srcOrd="0" destOrd="0" presId="urn:microsoft.com/office/officeart/2005/8/layout/hierarchy6"/>
    <dgm:cxn modelId="{80885750-1D71-4EEB-A142-BB33C58DB4F2}" type="presOf" srcId="{7F3FAC30-74FE-44CC-9CD1-C36C94A778C2}" destId="{9DCF3E90-DA71-48C6-A1B3-D82015C908D4}" srcOrd="0" destOrd="0" presId="urn:microsoft.com/office/officeart/2005/8/layout/hierarchy6"/>
    <dgm:cxn modelId="{6EF3374C-430C-4EE3-8B46-3BA01AE4A6DE}" type="presOf" srcId="{D4658B69-7422-4CD0-9323-546307799B64}" destId="{E3D2F112-7EC2-4455-8EC1-74E7AFAF1DEB}" srcOrd="0" destOrd="0" presId="urn:microsoft.com/office/officeart/2005/8/layout/hierarchy6"/>
    <dgm:cxn modelId="{9A2F277B-F9B8-474C-B4D4-05B1426400B5}" srcId="{B3039E56-1D6E-4FCF-9AD4-DED38051F508}" destId="{9BE7B6AD-9DF0-4232-A0C1-1D759A84CE7F}" srcOrd="3" destOrd="0" parTransId="{7F3FAC30-74FE-44CC-9CD1-C36C94A778C2}" sibTransId="{9391644E-B52A-4742-946E-450713E9A078}"/>
    <dgm:cxn modelId="{D7CB949F-8EA6-468B-B2E9-0C72E9E411F8}" type="presOf" srcId="{0161614B-219E-4BD8-BBAF-E02276A1F852}" destId="{DD53F7D1-A7DF-4EAF-B6C7-700210202D9C}" srcOrd="0" destOrd="0" presId="urn:microsoft.com/office/officeart/2005/8/layout/hierarchy6"/>
    <dgm:cxn modelId="{DF9A246B-8685-4B4E-8755-0C7C2CF747C1}" type="presOf" srcId="{3C26AA77-7AD2-44CE-B059-B0A20318B71E}" destId="{78B27C94-BE1E-4AF4-8FB4-830493E03EC7}" srcOrd="0" destOrd="0" presId="urn:microsoft.com/office/officeart/2005/8/layout/hierarchy6"/>
    <dgm:cxn modelId="{EE1FBD3C-8DA8-4985-A163-D56142833586}" type="presOf" srcId="{0F3F4F08-C4AD-44FC-945F-7FDD1DFDE748}" destId="{76A0F778-930E-4E5D-A08A-FD5E186239D5}" srcOrd="0" destOrd="0" presId="urn:microsoft.com/office/officeart/2005/8/layout/hierarchy6"/>
    <dgm:cxn modelId="{D54D5663-63CB-4778-894F-2A80B36478B9}" type="presOf" srcId="{C39DD6FA-00CD-4FCB-8CD7-8627BF8CEF98}" destId="{619B8C30-020A-4DA0-99AF-04C2CB04161A}" srcOrd="0" destOrd="0" presId="urn:microsoft.com/office/officeart/2005/8/layout/hierarchy6"/>
    <dgm:cxn modelId="{C2403643-BF62-40A7-A45D-891153FE4C44}" srcId="{960A3CB0-4A79-4C66-94DD-1D6EA02B90A8}" destId="{3C26AA77-7AD2-44CE-B059-B0A20318B71E}" srcOrd="0" destOrd="0" parTransId="{0B6723D0-956B-422A-8F92-1F6DF06F446B}" sibTransId="{72F4276D-A0ED-468E-9194-95E58630ECA6}"/>
    <dgm:cxn modelId="{C084692D-91AD-4A3C-988D-451AB30EA9EE}" srcId="{B3039E56-1D6E-4FCF-9AD4-DED38051F508}" destId="{EE8C859A-D1FB-4323-9698-891B6ED98A0B}" srcOrd="1" destOrd="0" parTransId="{C39DD6FA-00CD-4FCB-8CD7-8627BF8CEF98}" sibTransId="{55DCCE16-C54A-4C6F-8FA4-ED66EF0BD84C}"/>
    <dgm:cxn modelId="{3286C6FB-457B-4FC8-AD12-D68EDDD23A8F}" type="presOf" srcId="{0B6723D0-956B-422A-8F92-1F6DF06F446B}" destId="{6D939F44-49C9-47DE-93F8-71373EED65C2}" srcOrd="0" destOrd="0" presId="urn:microsoft.com/office/officeart/2005/8/layout/hierarchy6"/>
    <dgm:cxn modelId="{F345E0FF-290A-4FED-9889-1B16BE51C446}" srcId="{0161614B-219E-4BD8-BBAF-E02276A1F852}" destId="{7614FB09-9D91-4B6B-B653-537946672261}" srcOrd="0" destOrd="0" parTransId="{4A482FBA-DA6E-42C4-BEBD-52E6DCA325D5}" sibTransId="{05F1CF01-2D71-46C5-BE52-6D289CFAFC82}"/>
    <dgm:cxn modelId="{3572F602-0938-4CCC-B566-E9877F4DAB29}" type="presOf" srcId="{37FD559C-208E-485E-95BF-CE70BCFC33DA}" destId="{094F9D57-E23A-4020-8AE1-A5FE95B4B391}" srcOrd="0" destOrd="0" presId="urn:microsoft.com/office/officeart/2005/8/layout/hierarchy6"/>
    <dgm:cxn modelId="{E2A0EA19-1B63-440B-87B9-572CC9FF5195}" srcId="{7614FB09-9D91-4B6B-B653-537946672261}" destId="{B3039E56-1D6E-4FCF-9AD4-DED38051F508}" srcOrd="0" destOrd="0" parTransId="{00B952B8-926C-4630-8AE3-E5184AB53B77}" sibTransId="{47C24573-E841-4238-A6C8-8B3FC21E265A}"/>
    <dgm:cxn modelId="{0E6ADC85-6FD0-47D5-93B8-1815161D9D73}" type="presOf" srcId="{DF76B2C1-E9E8-4B4F-965A-13F7530476D7}" destId="{374CEAAF-65E5-48C8-A615-61E3E2AF7748}" srcOrd="0" destOrd="0" presId="urn:microsoft.com/office/officeart/2005/8/layout/hierarchy6"/>
    <dgm:cxn modelId="{782FEE89-3E60-47D6-853A-1B8E764071FC}" srcId="{4C9F086F-08F3-4D7D-BE8C-AC1E56EF8993}" destId="{AF125342-F86E-4724-99A9-1AA88B8FCD85}" srcOrd="1" destOrd="0" parTransId="{926DD16B-FA36-48F4-97F8-1C5D30B2FBD8}" sibTransId="{698FEABC-5FF2-4BDC-A458-F5926ED12955}"/>
    <dgm:cxn modelId="{346DD4F8-E5E9-4653-A0AC-D7155BDB94E1}" srcId="{4C9F086F-08F3-4D7D-BE8C-AC1E56EF8993}" destId="{960A3CB0-4A79-4C66-94DD-1D6EA02B90A8}" srcOrd="0" destOrd="0" parTransId="{37FD559C-208E-485E-95BF-CE70BCFC33DA}" sibTransId="{800A7324-AE41-4FB8-B47E-372162295F9B}"/>
    <dgm:cxn modelId="{6C4C0BF2-DE02-46BC-B9BD-F07C949FB0B4}" type="presOf" srcId="{EC8E967A-6DC0-493E-85D7-67ACC0E2512E}" destId="{2F42C2B6-E406-4089-B34C-1B88CBABC127}" srcOrd="0" destOrd="0" presId="urn:microsoft.com/office/officeart/2005/8/layout/hierarchy6"/>
    <dgm:cxn modelId="{65E77C9C-C82D-44E6-8BD5-E93A5BB1315A}" type="presOf" srcId="{926DD16B-FA36-48F4-97F8-1C5D30B2FBD8}" destId="{6FC8B714-BCE7-457F-A53D-4DFE8C226C48}" srcOrd="0" destOrd="0" presId="urn:microsoft.com/office/officeart/2005/8/layout/hierarchy6"/>
    <dgm:cxn modelId="{F9DBC73B-A0D2-44B5-A576-3D577A04F48E}" type="presParOf" srcId="{DD53F7D1-A7DF-4EAF-B6C7-700210202D9C}" destId="{C334032D-F1C8-4DD5-976B-E27FF803C6D7}" srcOrd="0" destOrd="0" presId="urn:microsoft.com/office/officeart/2005/8/layout/hierarchy6"/>
    <dgm:cxn modelId="{B888E1D7-8580-42E0-9B12-70968B37A02E}" type="presParOf" srcId="{C334032D-F1C8-4DD5-976B-E27FF803C6D7}" destId="{D9EE18A7-B719-44E7-92F2-CCF62EAA4493}" srcOrd="0" destOrd="0" presId="urn:microsoft.com/office/officeart/2005/8/layout/hierarchy6"/>
    <dgm:cxn modelId="{D15F61CC-2438-41FD-A848-FCFB1EAE8332}" type="presParOf" srcId="{D9EE18A7-B719-44E7-92F2-CCF62EAA4493}" destId="{86425D15-54AE-489E-AA5F-13DE87621ADB}" srcOrd="0" destOrd="0" presId="urn:microsoft.com/office/officeart/2005/8/layout/hierarchy6"/>
    <dgm:cxn modelId="{CBECB356-6B34-4824-AA48-DD1F157CC90E}" type="presParOf" srcId="{86425D15-54AE-489E-AA5F-13DE87621ADB}" destId="{DB4E3E51-CDEB-4B34-B51D-C9AE28496DDF}" srcOrd="0" destOrd="0" presId="urn:microsoft.com/office/officeart/2005/8/layout/hierarchy6"/>
    <dgm:cxn modelId="{A3C42707-1973-4A23-BD8B-FCBE73A616EC}" type="presParOf" srcId="{86425D15-54AE-489E-AA5F-13DE87621ADB}" destId="{EDDE21C2-B9CD-451D-8806-A4C14C4B57C8}" srcOrd="1" destOrd="0" presId="urn:microsoft.com/office/officeart/2005/8/layout/hierarchy6"/>
    <dgm:cxn modelId="{25A56E94-38FF-43CC-ADA6-E7C77CD3FC28}" type="presParOf" srcId="{EDDE21C2-B9CD-451D-8806-A4C14C4B57C8}" destId="{DAF25D05-FE54-41B7-AED6-6B472DD3915B}" srcOrd="0" destOrd="0" presId="urn:microsoft.com/office/officeart/2005/8/layout/hierarchy6"/>
    <dgm:cxn modelId="{B5479B26-0AA5-49E3-9BA3-C0363C3B3F56}" type="presParOf" srcId="{EDDE21C2-B9CD-451D-8806-A4C14C4B57C8}" destId="{4C5B26C9-F6A6-48A8-80FF-7E65EB4D18A7}" srcOrd="1" destOrd="0" presId="urn:microsoft.com/office/officeart/2005/8/layout/hierarchy6"/>
    <dgm:cxn modelId="{74A2A1B0-966D-42AE-B516-AF5A81051D8B}" type="presParOf" srcId="{4C5B26C9-F6A6-48A8-80FF-7E65EB4D18A7}" destId="{E4771066-98E8-41AE-A8FE-45A7B3366F8C}" srcOrd="0" destOrd="0" presId="urn:microsoft.com/office/officeart/2005/8/layout/hierarchy6"/>
    <dgm:cxn modelId="{F257BA9C-EEB6-4BBE-B7E9-171BB0E0A31F}" type="presParOf" srcId="{4C5B26C9-F6A6-48A8-80FF-7E65EB4D18A7}" destId="{8B21206B-FF8E-4796-BF42-798DE28B002E}" srcOrd="1" destOrd="0" presId="urn:microsoft.com/office/officeart/2005/8/layout/hierarchy6"/>
    <dgm:cxn modelId="{C336CE4B-D86F-46EF-A9AA-E484B9C0B98A}" type="presParOf" srcId="{8B21206B-FF8E-4796-BF42-798DE28B002E}" destId="{374CEAAF-65E5-48C8-A615-61E3E2AF7748}" srcOrd="0" destOrd="0" presId="urn:microsoft.com/office/officeart/2005/8/layout/hierarchy6"/>
    <dgm:cxn modelId="{9F801919-5F2A-4A7E-AE06-D7A9744C921D}" type="presParOf" srcId="{8B21206B-FF8E-4796-BF42-798DE28B002E}" destId="{87726BAA-DC80-4A4D-AA4E-777582E55653}" srcOrd="1" destOrd="0" presId="urn:microsoft.com/office/officeart/2005/8/layout/hierarchy6"/>
    <dgm:cxn modelId="{A27AAFA8-1495-4E56-A84F-1E533B7EECE5}" type="presParOf" srcId="{87726BAA-DC80-4A4D-AA4E-777582E55653}" destId="{5D16578D-D73C-4627-B639-ACE0C106EB0E}" srcOrd="0" destOrd="0" presId="urn:microsoft.com/office/officeart/2005/8/layout/hierarchy6"/>
    <dgm:cxn modelId="{DC7CD207-D733-42AE-8947-372DA84063E8}" type="presParOf" srcId="{87726BAA-DC80-4A4D-AA4E-777582E55653}" destId="{55272DF7-4571-4C3A-B73C-9624CE480685}" srcOrd="1" destOrd="0" presId="urn:microsoft.com/office/officeart/2005/8/layout/hierarchy6"/>
    <dgm:cxn modelId="{16879481-3A20-489D-A436-9B2370D099A0}" type="presParOf" srcId="{55272DF7-4571-4C3A-B73C-9624CE480685}" destId="{094F9D57-E23A-4020-8AE1-A5FE95B4B391}" srcOrd="0" destOrd="0" presId="urn:microsoft.com/office/officeart/2005/8/layout/hierarchy6"/>
    <dgm:cxn modelId="{A79E5BAE-73A4-4D3E-84A6-E631E7B35742}" type="presParOf" srcId="{55272DF7-4571-4C3A-B73C-9624CE480685}" destId="{779AEE8B-6125-4519-8DDB-AA720E884804}" srcOrd="1" destOrd="0" presId="urn:microsoft.com/office/officeart/2005/8/layout/hierarchy6"/>
    <dgm:cxn modelId="{2709B36E-115E-418B-9250-9141F177C5FB}" type="presParOf" srcId="{779AEE8B-6125-4519-8DDB-AA720E884804}" destId="{8A84FDC4-CB75-4A38-AB65-8EBC54253008}" srcOrd="0" destOrd="0" presId="urn:microsoft.com/office/officeart/2005/8/layout/hierarchy6"/>
    <dgm:cxn modelId="{AFD07FB4-3740-48AE-A852-61865CBD2045}" type="presParOf" srcId="{779AEE8B-6125-4519-8DDB-AA720E884804}" destId="{81406381-4741-4CDF-AE99-1E47E8D3C983}" srcOrd="1" destOrd="0" presId="urn:microsoft.com/office/officeart/2005/8/layout/hierarchy6"/>
    <dgm:cxn modelId="{C48CED89-2C01-4A99-ACF7-0E80B4B51ED4}" type="presParOf" srcId="{81406381-4741-4CDF-AE99-1E47E8D3C983}" destId="{6D939F44-49C9-47DE-93F8-71373EED65C2}" srcOrd="0" destOrd="0" presId="urn:microsoft.com/office/officeart/2005/8/layout/hierarchy6"/>
    <dgm:cxn modelId="{99120071-F158-42FD-89EE-607A6485BFD4}" type="presParOf" srcId="{81406381-4741-4CDF-AE99-1E47E8D3C983}" destId="{98AA937D-CE9D-43E5-9BB3-B6FB83008EA3}" srcOrd="1" destOrd="0" presId="urn:microsoft.com/office/officeart/2005/8/layout/hierarchy6"/>
    <dgm:cxn modelId="{968BBF90-6271-4978-A472-D455EEB2C72A}" type="presParOf" srcId="{98AA937D-CE9D-43E5-9BB3-B6FB83008EA3}" destId="{78B27C94-BE1E-4AF4-8FB4-830493E03EC7}" srcOrd="0" destOrd="0" presId="urn:microsoft.com/office/officeart/2005/8/layout/hierarchy6"/>
    <dgm:cxn modelId="{D1343F72-E2FD-410A-8A2B-A2A4AA3E2D48}" type="presParOf" srcId="{98AA937D-CE9D-43E5-9BB3-B6FB83008EA3}" destId="{49EB602E-C5F9-4C5E-97FF-C6B15088E842}" srcOrd="1" destOrd="0" presId="urn:microsoft.com/office/officeart/2005/8/layout/hierarchy6"/>
    <dgm:cxn modelId="{DD91A4CF-AB1F-4AD8-A9D7-28E7575045FA}" type="presParOf" srcId="{55272DF7-4571-4C3A-B73C-9624CE480685}" destId="{6FC8B714-BCE7-457F-A53D-4DFE8C226C48}" srcOrd="2" destOrd="0" presId="urn:microsoft.com/office/officeart/2005/8/layout/hierarchy6"/>
    <dgm:cxn modelId="{0187DEC2-E20D-4995-9705-7D9EEDDE5FA3}" type="presParOf" srcId="{55272DF7-4571-4C3A-B73C-9624CE480685}" destId="{6AB7913F-68D7-4F82-818D-E6039B7676B5}" srcOrd="3" destOrd="0" presId="urn:microsoft.com/office/officeart/2005/8/layout/hierarchy6"/>
    <dgm:cxn modelId="{93A5F6B9-D99F-4B15-8A83-2979B50CF09B}" type="presParOf" srcId="{6AB7913F-68D7-4F82-818D-E6039B7676B5}" destId="{6BD6CF51-8DD5-433E-9DFA-E35BF4A1CBE6}" srcOrd="0" destOrd="0" presId="urn:microsoft.com/office/officeart/2005/8/layout/hierarchy6"/>
    <dgm:cxn modelId="{57D21073-21C7-4C68-927D-8AE1D31CAC9B}" type="presParOf" srcId="{6AB7913F-68D7-4F82-818D-E6039B7676B5}" destId="{548E1B0F-FA04-4938-B2F6-43BC962B98F2}" srcOrd="1" destOrd="0" presId="urn:microsoft.com/office/officeart/2005/8/layout/hierarchy6"/>
    <dgm:cxn modelId="{F4AAC21D-A2B0-4A91-9D1B-57E761D42152}" type="presParOf" srcId="{55272DF7-4571-4C3A-B73C-9624CE480685}" destId="{E3D2F112-7EC2-4455-8EC1-74E7AFAF1DEB}" srcOrd="4" destOrd="0" presId="urn:microsoft.com/office/officeart/2005/8/layout/hierarchy6"/>
    <dgm:cxn modelId="{42314B9B-16F6-48EF-B506-37ADFC2C7C89}" type="presParOf" srcId="{55272DF7-4571-4C3A-B73C-9624CE480685}" destId="{4EF1DDF3-30BF-440C-A6B7-3AED72FA3DD3}" srcOrd="5" destOrd="0" presId="urn:microsoft.com/office/officeart/2005/8/layout/hierarchy6"/>
    <dgm:cxn modelId="{CD4E1C93-4A62-4EB7-857B-0EE67DA476EA}" type="presParOf" srcId="{4EF1DDF3-30BF-440C-A6B7-3AED72FA3DD3}" destId="{E85C3669-0B8B-47AF-AF02-1CC94615C8C9}" srcOrd="0" destOrd="0" presId="urn:microsoft.com/office/officeart/2005/8/layout/hierarchy6"/>
    <dgm:cxn modelId="{57B4495C-58F0-43F7-AE5E-2F39CD6AAB7D}" type="presParOf" srcId="{4EF1DDF3-30BF-440C-A6B7-3AED72FA3DD3}" destId="{53EC09D7-E2E7-4FF6-913F-DAF259E0F1B8}" srcOrd="1" destOrd="0" presId="urn:microsoft.com/office/officeart/2005/8/layout/hierarchy6"/>
    <dgm:cxn modelId="{79D8591B-6477-4E3E-8D67-2EF2C893D8DC}" type="presParOf" srcId="{53EC09D7-E2E7-4FF6-913F-DAF259E0F1B8}" destId="{F21A4021-411C-44CA-BFF9-B19033CA2D1A}" srcOrd="0" destOrd="0" presId="urn:microsoft.com/office/officeart/2005/8/layout/hierarchy6"/>
    <dgm:cxn modelId="{52EF4645-126C-4E2E-B492-91D833059408}" type="presParOf" srcId="{53EC09D7-E2E7-4FF6-913F-DAF259E0F1B8}" destId="{16265ED4-2866-4021-A20F-E05394C7EB8B}" srcOrd="1" destOrd="0" presId="urn:microsoft.com/office/officeart/2005/8/layout/hierarchy6"/>
    <dgm:cxn modelId="{0372E494-E452-4024-BDAB-AFC04331CCA5}" type="presParOf" srcId="{16265ED4-2866-4021-A20F-E05394C7EB8B}" destId="{9E26D76D-B492-426F-AFE5-A88CF5A7918E}" srcOrd="0" destOrd="0" presId="urn:microsoft.com/office/officeart/2005/8/layout/hierarchy6"/>
    <dgm:cxn modelId="{7A73094E-A8CB-4A44-A9FF-A8A5013E11B2}" type="presParOf" srcId="{16265ED4-2866-4021-A20F-E05394C7EB8B}" destId="{83B812F6-EACF-447F-996C-BE265AD44347}" srcOrd="1" destOrd="0" presId="urn:microsoft.com/office/officeart/2005/8/layout/hierarchy6"/>
    <dgm:cxn modelId="{E6921F1A-5756-4FB2-A077-17C1EE9B1BCE}" type="presParOf" srcId="{53EC09D7-E2E7-4FF6-913F-DAF259E0F1B8}" destId="{76A0F778-930E-4E5D-A08A-FD5E186239D5}" srcOrd="2" destOrd="0" presId="urn:microsoft.com/office/officeart/2005/8/layout/hierarchy6"/>
    <dgm:cxn modelId="{303B4EFB-ABF6-45B8-9DD3-677ED201E17C}" type="presParOf" srcId="{53EC09D7-E2E7-4FF6-913F-DAF259E0F1B8}" destId="{332999CA-93EB-487A-A602-8BBE6E90FBD2}" srcOrd="3" destOrd="0" presId="urn:microsoft.com/office/officeart/2005/8/layout/hierarchy6"/>
    <dgm:cxn modelId="{736D47A1-5F12-4731-8AB9-1716E6B67BAA}" type="presParOf" srcId="{332999CA-93EB-487A-A602-8BBE6E90FBD2}" destId="{2F42C2B6-E406-4089-B34C-1B88CBABC127}" srcOrd="0" destOrd="0" presId="urn:microsoft.com/office/officeart/2005/8/layout/hierarchy6"/>
    <dgm:cxn modelId="{CAEE66E7-FF78-4BE0-9FA6-52F541428954}" type="presParOf" srcId="{332999CA-93EB-487A-A602-8BBE6E90FBD2}" destId="{C1D76ED1-6BD1-4C9C-8D3F-C7C7D330D4AB}" srcOrd="1" destOrd="0" presId="urn:microsoft.com/office/officeart/2005/8/layout/hierarchy6"/>
    <dgm:cxn modelId="{1E6A3001-F204-4247-96B7-9F3D07567FC8}" type="presParOf" srcId="{8B21206B-FF8E-4796-BF42-798DE28B002E}" destId="{619B8C30-020A-4DA0-99AF-04C2CB04161A}" srcOrd="2" destOrd="0" presId="urn:microsoft.com/office/officeart/2005/8/layout/hierarchy6"/>
    <dgm:cxn modelId="{EC70A1A3-BAF0-4A48-9643-20C5F8CCBDC7}" type="presParOf" srcId="{8B21206B-FF8E-4796-BF42-798DE28B002E}" destId="{51FECB83-CC23-4219-8F97-7C99E97FFA25}" srcOrd="3" destOrd="0" presId="urn:microsoft.com/office/officeart/2005/8/layout/hierarchy6"/>
    <dgm:cxn modelId="{FB7BAA9A-B530-4EFC-93D4-38DA8B7AAA42}" type="presParOf" srcId="{51FECB83-CC23-4219-8F97-7C99E97FFA25}" destId="{592C81B9-200F-4486-ADD7-C1BD32A892B6}" srcOrd="0" destOrd="0" presId="urn:microsoft.com/office/officeart/2005/8/layout/hierarchy6"/>
    <dgm:cxn modelId="{DAB771C2-D8E6-4A8A-AD21-41366817D5F8}" type="presParOf" srcId="{51FECB83-CC23-4219-8F97-7C99E97FFA25}" destId="{617C442D-37D7-4F06-85CA-D88058029FB0}" srcOrd="1" destOrd="0" presId="urn:microsoft.com/office/officeart/2005/8/layout/hierarchy6"/>
    <dgm:cxn modelId="{43CC81D3-B22C-4D28-B732-D16D11EBC02F}" type="presParOf" srcId="{8B21206B-FF8E-4796-BF42-798DE28B002E}" destId="{EE303536-75BA-4C91-91E8-5026222D616C}" srcOrd="4" destOrd="0" presId="urn:microsoft.com/office/officeart/2005/8/layout/hierarchy6"/>
    <dgm:cxn modelId="{A832A724-AA66-4256-9F1F-1F16CA700FB7}" type="presParOf" srcId="{8B21206B-FF8E-4796-BF42-798DE28B002E}" destId="{26CEAC7A-EC2F-4C99-845D-CC204D621A9C}" srcOrd="5" destOrd="0" presId="urn:microsoft.com/office/officeart/2005/8/layout/hierarchy6"/>
    <dgm:cxn modelId="{FEA97961-ADCA-4DF2-A3C2-CA86F82DE68F}" type="presParOf" srcId="{26CEAC7A-EC2F-4C99-845D-CC204D621A9C}" destId="{FB1D67AA-C5DD-4F92-943F-14AC16B9ED52}" srcOrd="0" destOrd="0" presId="urn:microsoft.com/office/officeart/2005/8/layout/hierarchy6"/>
    <dgm:cxn modelId="{9DF4A38E-8908-47FA-A833-1BF3A1396255}" type="presParOf" srcId="{26CEAC7A-EC2F-4C99-845D-CC204D621A9C}" destId="{CC87B066-B5DE-42B3-886A-0392D037AC03}" srcOrd="1" destOrd="0" presId="urn:microsoft.com/office/officeart/2005/8/layout/hierarchy6"/>
    <dgm:cxn modelId="{5C76D1A6-43A9-42CD-A1F1-F8E561D3B296}" type="presParOf" srcId="{8B21206B-FF8E-4796-BF42-798DE28B002E}" destId="{9DCF3E90-DA71-48C6-A1B3-D82015C908D4}" srcOrd="6" destOrd="0" presId="urn:microsoft.com/office/officeart/2005/8/layout/hierarchy6"/>
    <dgm:cxn modelId="{3D54E1DA-6447-409A-B83B-F67F3294F484}" type="presParOf" srcId="{8B21206B-FF8E-4796-BF42-798DE28B002E}" destId="{D7DEBE6D-0417-4BA4-A11B-F45D07A36C83}" srcOrd="7" destOrd="0" presId="urn:microsoft.com/office/officeart/2005/8/layout/hierarchy6"/>
    <dgm:cxn modelId="{F202C18A-4724-48B6-BC5D-CBC39F71EA75}" type="presParOf" srcId="{D7DEBE6D-0417-4BA4-A11B-F45D07A36C83}" destId="{8133290F-2546-43BF-8F9A-7A25D2DFE3F5}" srcOrd="0" destOrd="0" presId="urn:microsoft.com/office/officeart/2005/8/layout/hierarchy6"/>
    <dgm:cxn modelId="{192779F2-9B3E-4B78-A589-EDCC1EE1FB68}" type="presParOf" srcId="{D7DEBE6D-0417-4BA4-A11B-F45D07A36C83}" destId="{5D98B176-6D0A-4853-9CFF-1B24ECDE908A}" srcOrd="1" destOrd="0" presId="urn:microsoft.com/office/officeart/2005/8/layout/hierarchy6"/>
    <dgm:cxn modelId="{BF15889B-4797-48C3-83C8-2277AEBCCA00}" type="presParOf" srcId="{DD53F7D1-A7DF-4EAF-B6C7-700210202D9C}" destId="{6E13966F-EA4F-4F6E-822C-6129B215EA92}"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EE7C0EED-2317-4CDF-9A7D-4739BA65256F}">
      <dgm:prSet phldrT="[文本]" custT="1"/>
      <dgm:spPr/>
      <dgm:t>
        <a:bodyPr/>
        <a:lstStyle/>
        <a:p>
          <a:r>
            <a:rPr lang="en-US" altLang="zh-CN" sz="2400" dirty="0" smtClean="0"/>
            <a:t>APQP</a:t>
          </a:r>
          <a:endParaRPr lang="zh-CN" altLang="en-US" sz="2400" dirty="0"/>
        </a:p>
      </dgm:t>
    </dgm:pt>
    <dgm:pt modelId="{899BD9A2-A6F1-4132-9251-E97F6079248F}" type="parTrans" cxnId="{86FA19EA-C08F-4965-9ECB-04DEDC92230D}">
      <dgm:prSet/>
      <dgm:spPr/>
      <dgm:t>
        <a:bodyPr/>
        <a:lstStyle/>
        <a:p>
          <a:endParaRPr lang="zh-CN" altLang="en-US"/>
        </a:p>
      </dgm:t>
    </dgm:pt>
    <dgm:pt modelId="{DCA71D5F-5C62-4342-A9AE-57747263B9A2}" type="sibTrans" cxnId="{86FA19EA-C08F-4965-9ECB-04DEDC92230D}">
      <dgm:prSet/>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9380128E-186F-47D6-9413-5377703F4EE2}" type="pres">
      <dgm:prSet presAssocID="{EE7C0EED-2317-4CDF-9A7D-4739BA65256F}" presName="node" presStyleLbl="node1" presStyleIdx="0" presStyleCnt="3">
        <dgm:presLayoutVars>
          <dgm:bulletEnabled val="1"/>
        </dgm:presLayoutVars>
      </dgm:prSet>
      <dgm:spPr/>
      <dgm:t>
        <a:bodyPr/>
        <a:lstStyle/>
        <a:p>
          <a:endParaRPr lang="zh-CN" altLang="en-US"/>
        </a:p>
      </dgm:t>
    </dgm:pt>
    <dgm:pt modelId="{DBAE4B9F-20A1-4B12-87C6-26AC0B5839CB}" type="pres">
      <dgm:prSet presAssocID="{DCA71D5F-5C62-4342-A9AE-57747263B9A2}" presName="sibTrans" presStyleCnt="0"/>
      <dgm:spPr/>
      <dgm:t>
        <a:bodyPr/>
        <a:lstStyle/>
        <a:p>
          <a:endParaRPr lang="zh-CN" altLang="en-US"/>
        </a:p>
      </dgm:t>
    </dgm:pt>
    <dgm:pt modelId="{846AFB79-35F2-4BB4-873F-9D26C0A7C773}" type="pres">
      <dgm:prSet presAssocID="{C7179CEE-0EC9-4DDB-A437-4B9E04D3166D}" presName="node" presStyleLbl="node1" presStyleIdx="1" presStyleCnt="3">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2" presStyleCnt="3">
        <dgm:presLayoutVars>
          <dgm:bulletEnabled val="1"/>
        </dgm:presLayoutVars>
      </dgm:prSet>
      <dgm:spPr/>
      <dgm:t>
        <a:bodyPr/>
        <a:lstStyle/>
        <a:p>
          <a:endParaRPr lang="zh-CN" altLang="en-US"/>
        </a:p>
      </dgm:t>
    </dgm:pt>
  </dgm:ptLst>
  <dgm:cxnLst>
    <dgm:cxn modelId="{C3DC4C5C-F0BD-434E-8F51-0CA269E3F450}" type="presOf" srcId="{57F05241-1297-4DEE-9BD4-24902F1E6191}" destId="{566690EF-D400-4C75-9880-7DF99C35FA8C}" srcOrd="0" destOrd="0" presId="urn:microsoft.com/office/officeart/2005/8/layout/default"/>
    <dgm:cxn modelId="{A7CFA3A7-A656-4A96-B398-B0EDDA2547D8}" type="presOf" srcId="{EE7C0EED-2317-4CDF-9A7D-4739BA65256F}" destId="{9380128E-186F-47D6-9413-5377703F4EE2}" srcOrd="0" destOrd="0" presId="urn:microsoft.com/office/officeart/2005/8/layout/default"/>
    <dgm:cxn modelId="{6BDB3386-C97A-45C6-B8CF-533DC7DF9BC2}" srcId="{765494A0-B732-466B-9641-845353DE95BD}" destId="{C7179CEE-0EC9-4DDB-A437-4B9E04D3166D}" srcOrd="1" destOrd="0" parTransId="{DC03F4AC-84E3-4E02-9000-638ABD1256B6}" sibTransId="{61C1AB48-5EE2-4BF8-BE7D-9F00F2DE1830}"/>
    <dgm:cxn modelId="{56D7F7F5-7290-4B96-B09A-865852276036}" srcId="{765494A0-B732-466B-9641-845353DE95BD}" destId="{57F05241-1297-4DEE-9BD4-24902F1E6191}" srcOrd="2" destOrd="0" parTransId="{73164273-A39F-4644-8F0D-27C4F6C15D58}" sibTransId="{8AA3B90E-3299-49BF-8539-5CA923174ECB}"/>
    <dgm:cxn modelId="{86FA19EA-C08F-4965-9ECB-04DEDC92230D}" srcId="{765494A0-B732-466B-9641-845353DE95BD}" destId="{EE7C0EED-2317-4CDF-9A7D-4739BA65256F}" srcOrd="0" destOrd="0" parTransId="{899BD9A2-A6F1-4132-9251-E97F6079248F}" sibTransId="{DCA71D5F-5C62-4342-A9AE-57747263B9A2}"/>
    <dgm:cxn modelId="{BD7DB741-B144-494F-937F-11BF46C65655}" type="presOf" srcId="{765494A0-B732-466B-9641-845353DE95BD}" destId="{2BFD3B3F-BB64-4FF8-92C8-5FB6FE1412FE}" srcOrd="0" destOrd="0" presId="urn:microsoft.com/office/officeart/2005/8/layout/default"/>
    <dgm:cxn modelId="{44ADE420-41EE-4F76-A207-74612A82413D}" type="presOf" srcId="{C7179CEE-0EC9-4DDB-A437-4B9E04D3166D}" destId="{846AFB79-35F2-4BB4-873F-9D26C0A7C773}" srcOrd="0" destOrd="0" presId="urn:microsoft.com/office/officeart/2005/8/layout/default"/>
    <dgm:cxn modelId="{500C819C-E1A7-40F1-94BC-5642F340BD91}" type="presParOf" srcId="{2BFD3B3F-BB64-4FF8-92C8-5FB6FE1412FE}" destId="{9380128E-186F-47D6-9413-5377703F4EE2}" srcOrd="0" destOrd="0" presId="urn:microsoft.com/office/officeart/2005/8/layout/default"/>
    <dgm:cxn modelId="{B108E7C9-FECB-47B0-AC47-16E38BB384D1}" type="presParOf" srcId="{2BFD3B3F-BB64-4FF8-92C8-5FB6FE1412FE}" destId="{DBAE4B9F-20A1-4B12-87C6-26AC0B5839CB}" srcOrd="1" destOrd="0" presId="urn:microsoft.com/office/officeart/2005/8/layout/default"/>
    <dgm:cxn modelId="{B3556F9A-A2A3-40DF-BFC9-ED8A9E7D998F}" type="presParOf" srcId="{2BFD3B3F-BB64-4FF8-92C8-5FB6FE1412FE}" destId="{846AFB79-35F2-4BB4-873F-9D26C0A7C773}" srcOrd="2" destOrd="0" presId="urn:microsoft.com/office/officeart/2005/8/layout/default"/>
    <dgm:cxn modelId="{21F57BB3-C97C-4F0C-9AF3-7317310C5D12}" type="presParOf" srcId="{2BFD3B3F-BB64-4FF8-92C8-5FB6FE1412FE}" destId="{DC17A353-7633-41BF-84D3-501203D19282}" srcOrd="3" destOrd="0" presId="urn:microsoft.com/office/officeart/2005/8/layout/default"/>
    <dgm:cxn modelId="{3E8109DD-E7F7-48E0-8280-C64DD0A46759}" type="presParOf" srcId="{2BFD3B3F-BB64-4FF8-92C8-5FB6FE1412FE}" destId="{566690EF-D400-4C75-9880-7DF99C35FA8C}"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846AFB79-35F2-4BB4-873F-9D26C0A7C773}" type="pres">
      <dgm:prSet presAssocID="{C7179CEE-0EC9-4DDB-A437-4B9E04D3166D}" presName="node" presStyleLbl="node1" presStyleIdx="0" presStyleCnt="2">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1" presStyleCnt="2">
        <dgm:presLayoutVars>
          <dgm:bulletEnabled val="1"/>
        </dgm:presLayoutVars>
      </dgm:prSet>
      <dgm:spPr/>
      <dgm:t>
        <a:bodyPr/>
        <a:lstStyle/>
        <a:p>
          <a:endParaRPr lang="zh-CN" altLang="en-US"/>
        </a:p>
      </dgm:t>
    </dgm:pt>
  </dgm:ptLst>
  <dgm:cxnLst>
    <dgm:cxn modelId="{44ADE420-41EE-4F76-A207-74612A82413D}" type="presOf" srcId="{C7179CEE-0EC9-4DDB-A437-4B9E04D3166D}" destId="{846AFB79-35F2-4BB4-873F-9D26C0A7C773}" srcOrd="0" destOrd="0" presId="urn:microsoft.com/office/officeart/2005/8/layout/default"/>
    <dgm:cxn modelId="{6BDB3386-C97A-45C6-B8CF-533DC7DF9BC2}" srcId="{765494A0-B732-466B-9641-845353DE95BD}" destId="{C7179CEE-0EC9-4DDB-A437-4B9E04D3166D}" srcOrd="0" destOrd="0" parTransId="{DC03F4AC-84E3-4E02-9000-638ABD1256B6}" sibTransId="{61C1AB48-5EE2-4BF8-BE7D-9F00F2DE1830}"/>
    <dgm:cxn modelId="{C3DC4C5C-F0BD-434E-8F51-0CA269E3F450}" type="presOf" srcId="{57F05241-1297-4DEE-9BD4-24902F1E6191}" destId="{566690EF-D400-4C75-9880-7DF99C35FA8C}" srcOrd="0" destOrd="0" presId="urn:microsoft.com/office/officeart/2005/8/layout/default"/>
    <dgm:cxn modelId="{BD7DB741-B144-494F-937F-11BF46C65655}" type="presOf" srcId="{765494A0-B732-466B-9641-845353DE95BD}" destId="{2BFD3B3F-BB64-4FF8-92C8-5FB6FE1412FE}" srcOrd="0" destOrd="0" presId="urn:microsoft.com/office/officeart/2005/8/layout/default"/>
    <dgm:cxn modelId="{56D7F7F5-7290-4B96-B09A-865852276036}" srcId="{765494A0-B732-466B-9641-845353DE95BD}" destId="{57F05241-1297-4DEE-9BD4-24902F1E6191}" srcOrd="1" destOrd="0" parTransId="{73164273-A39F-4644-8F0D-27C4F6C15D58}" sibTransId="{8AA3B90E-3299-49BF-8539-5CA923174ECB}"/>
    <dgm:cxn modelId="{B3556F9A-A2A3-40DF-BFC9-ED8A9E7D998F}" type="presParOf" srcId="{2BFD3B3F-BB64-4FF8-92C8-5FB6FE1412FE}" destId="{846AFB79-35F2-4BB4-873F-9D26C0A7C773}" srcOrd="0" destOrd="0" presId="urn:microsoft.com/office/officeart/2005/8/layout/default"/>
    <dgm:cxn modelId="{21F57BB3-C97C-4F0C-9AF3-7317310C5D12}" type="presParOf" srcId="{2BFD3B3F-BB64-4FF8-92C8-5FB6FE1412FE}" destId="{DC17A353-7633-41BF-84D3-501203D19282}" srcOrd="1" destOrd="0" presId="urn:microsoft.com/office/officeart/2005/8/layout/default"/>
    <dgm:cxn modelId="{3E8109DD-E7F7-48E0-8280-C64DD0A46759}" type="presParOf" srcId="{2BFD3B3F-BB64-4FF8-92C8-5FB6FE1412FE}" destId="{566690EF-D400-4C75-9880-7DF99C35FA8C}" srcOrd="2" destOrd="0" presId="urn:microsoft.com/office/officeart/2005/8/layout/defaul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A1DB90A-2663-4EF0-AFD0-7B11C4851221}" type="doc">
      <dgm:prSet loTypeId="urn:microsoft.com/office/officeart/2005/8/layout/hChevron3" loCatId="process" qsTypeId="urn:microsoft.com/office/officeart/2005/8/quickstyle/simple1" qsCatId="simple" csTypeId="urn:microsoft.com/office/officeart/2005/8/colors/colorful1" csCatId="colorful" phldr="1"/>
      <dgm:spPr/>
    </dgm:pt>
    <dgm:pt modelId="{780B5124-AA69-4F60-A52A-E187F938DD30}">
      <dgm:prSet phldrT="[文本]"/>
      <dgm:spPr>
        <a:effectLst>
          <a:outerShdw blurRad="50800" dist="38100" dir="2700000" algn="tl" rotWithShape="0">
            <a:prstClr val="black">
              <a:alpha val="40000"/>
            </a:prstClr>
          </a:outerShdw>
        </a:effectLst>
      </dgm:spPr>
      <dgm:t>
        <a:bodyPr/>
        <a:lstStyle/>
        <a:p>
          <a:r>
            <a:rPr lang="en-US" altLang="zh-CN" dirty="0" smtClean="0"/>
            <a:t>PPQP</a:t>
          </a:r>
          <a:endParaRPr lang="zh-CN" altLang="en-US" dirty="0"/>
        </a:p>
      </dgm:t>
    </dgm:pt>
    <dgm:pt modelId="{500CABC0-9056-443B-BD98-6D769EAD67F4}" type="parTrans" cxnId="{6C64A065-C294-4F9F-A0FB-845CA57F9744}">
      <dgm:prSet/>
      <dgm:spPr/>
      <dgm:t>
        <a:bodyPr/>
        <a:lstStyle/>
        <a:p>
          <a:endParaRPr lang="zh-CN" altLang="en-US"/>
        </a:p>
      </dgm:t>
    </dgm:pt>
    <dgm:pt modelId="{B89B8C83-A11E-4D7C-8A8F-A5175F573443}" type="sibTrans" cxnId="{6C64A065-C294-4F9F-A0FB-845CA57F9744}">
      <dgm:prSet/>
      <dgm:spPr/>
      <dgm:t>
        <a:bodyPr/>
        <a:lstStyle/>
        <a:p>
          <a:endParaRPr lang="zh-CN" altLang="en-US"/>
        </a:p>
      </dgm:t>
    </dgm:pt>
    <dgm:pt modelId="{C8796372-ED65-41AA-89C7-903C4271CF48}">
      <dgm:prSet phldrT="[文本]"/>
      <dgm:spPr>
        <a:effectLst>
          <a:outerShdw blurRad="50800" dist="38100" dir="2700000" algn="tl" rotWithShape="0">
            <a:prstClr val="black">
              <a:alpha val="40000"/>
            </a:prstClr>
          </a:outerShdw>
        </a:effectLst>
      </dgm:spPr>
      <dgm:t>
        <a:bodyPr/>
        <a:lstStyle/>
        <a:p>
          <a:r>
            <a:rPr lang="en-US" altLang="zh-CN" dirty="0" smtClean="0"/>
            <a:t>APQP</a:t>
          </a:r>
          <a:endParaRPr lang="zh-CN" altLang="en-US" dirty="0"/>
        </a:p>
      </dgm:t>
    </dgm:pt>
    <dgm:pt modelId="{89A8F6EC-82F5-40A5-986C-559E33D3E492}" type="parTrans" cxnId="{99690022-75D3-4C56-8C83-F44FA915DFD1}">
      <dgm:prSet/>
      <dgm:spPr/>
      <dgm:t>
        <a:bodyPr/>
        <a:lstStyle/>
        <a:p>
          <a:endParaRPr lang="zh-CN" altLang="en-US"/>
        </a:p>
      </dgm:t>
    </dgm:pt>
    <dgm:pt modelId="{58112746-3089-4ED9-A576-81F7D8D8C171}" type="sibTrans" cxnId="{99690022-75D3-4C56-8C83-F44FA915DFD1}">
      <dgm:prSet/>
      <dgm:spPr/>
      <dgm:t>
        <a:bodyPr/>
        <a:lstStyle/>
        <a:p>
          <a:endParaRPr lang="zh-CN" altLang="en-US"/>
        </a:p>
      </dgm:t>
    </dgm:pt>
    <dgm:pt modelId="{53AC6C5A-6569-447D-9BA7-EAE8FA4C4EAF}">
      <dgm:prSet phldrT="[文本]"/>
      <dgm:spPr>
        <a:effectLst>
          <a:outerShdw blurRad="50800" dist="38100" dir="2700000" algn="tl" rotWithShape="0">
            <a:prstClr val="black">
              <a:alpha val="40000"/>
            </a:prstClr>
          </a:outerShdw>
        </a:effectLst>
      </dgm:spPr>
      <dgm:t>
        <a:bodyPr/>
        <a:lstStyle/>
        <a:p>
          <a:r>
            <a:rPr lang="en-US" altLang="zh-CN" dirty="0" smtClean="0"/>
            <a:t>PPAP</a:t>
          </a:r>
          <a:endParaRPr lang="zh-CN" altLang="en-US" dirty="0"/>
        </a:p>
      </dgm:t>
    </dgm:pt>
    <dgm:pt modelId="{22056F3F-9899-4B66-98A4-6D0B1EB77119}" type="parTrans" cxnId="{92AAF277-CF5F-4127-BDFA-388CCACA6E71}">
      <dgm:prSet/>
      <dgm:spPr/>
      <dgm:t>
        <a:bodyPr/>
        <a:lstStyle/>
        <a:p>
          <a:endParaRPr lang="zh-CN" altLang="en-US"/>
        </a:p>
      </dgm:t>
    </dgm:pt>
    <dgm:pt modelId="{6717D46B-C942-4D7E-9C1D-0F7C85CA9341}" type="sibTrans" cxnId="{92AAF277-CF5F-4127-BDFA-388CCACA6E71}">
      <dgm:prSet/>
      <dgm:spPr/>
      <dgm:t>
        <a:bodyPr/>
        <a:lstStyle/>
        <a:p>
          <a:endParaRPr lang="zh-CN" altLang="en-US"/>
        </a:p>
      </dgm:t>
    </dgm:pt>
    <dgm:pt modelId="{6D787828-75CF-4047-84A3-7CE2AFCF4246}" type="pres">
      <dgm:prSet presAssocID="{FA1DB90A-2663-4EF0-AFD0-7B11C4851221}" presName="Name0" presStyleCnt="0">
        <dgm:presLayoutVars>
          <dgm:dir/>
          <dgm:resizeHandles val="exact"/>
        </dgm:presLayoutVars>
      </dgm:prSet>
      <dgm:spPr/>
    </dgm:pt>
    <dgm:pt modelId="{BF78A014-AE7E-46DC-BAF7-636BF857617A}" type="pres">
      <dgm:prSet presAssocID="{780B5124-AA69-4F60-A52A-E187F938DD30}" presName="parTxOnly" presStyleLbl="node1" presStyleIdx="0" presStyleCnt="3">
        <dgm:presLayoutVars>
          <dgm:bulletEnabled val="1"/>
        </dgm:presLayoutVars>
      </dgm:prSet>
      <dgm:spPr/>
      <dgm:t>
        <a:bodyPr/>
        <a:lstStyle/>
        <a:p>
          <a:endParaRPr lang="zh-CN" altLang="en-US"/>
        </a:p>
      </dgm:t>
    </dgm:pt>
    <dgm:pt modelId="{92A41FFE-FE8C-450A-9D61-36849FADF3A7}" type="pres">
      <dgm:prSet presAssocID="{B89B8C83-A11E-4D7C-8A8F-A5175F573443}" presName="parSpace" presStyleCnt="0"/>
      <dgm:spPr/>
    </dgm:pt>
    <dgm:pt modelId="{87041AB3-EA7B-4CFE-B0DE-934F892B9D81}" type="pres">
      <dgm:prSet presAssocID="{C8796372-ED65-41AA-89C7-903C4271CF48}" presName="parTxOnly" presStyleLbl="node1" presStyleIdx="1" presStyleCnt="3">
        <dgm:presLayoutVars>
          <dgm:bulletEnabled val="1"/>
        </dgm:presLayoutVars>
      </dgm:prSet>
      <dgm:spPr/>
      <dgm:t>
        <a:bodyPr/>
        <a:lstStyle/>
        <a:p>
          <a:endParaRPr lang="zh-CN" altLang="en-US"/>
        </a:p>
      </dgm:t>
    </dgm:pt>
    <dgm:pt modelId="{A20E460C-9DD5-407B-A025-3294EDFF4B9A}" type="pres">
      <dgm:prSet presAssocID="{58112746-3089-4ED9-A576-81F7D8D8C171}" presName="parSpace" presStyleCnt="0"/>
      <dgm:spPr/>
    </dgm:pt>
    <dgm:pt modelId="{611C32C9-0EDE-4D48-8FF5-B8A4415F55AF}" type="pres">
      <dgm:prSet presAssocID="{53AC6C5A-6569-447D-9BA7-EAE8FA4C4EAF}" presName="parTxOnly" presStyleLbl="node1" presStyleIdx="2" presStyleCnt="3">
        <dgm:presLayoutVars>
          <dgm:bulletEnabled val="1"/>
        </dgm:presLayoutVars>
      </dgm:prSet>
      <dgm:spPr/>
      <dgm:t>
        <a:bodyPr/>
        <a:lstStyle/>
        <a:p>
          <a:endParaRPr lang="zh-CN" altLang="en-US"/>
        </a:p>
      </dgm:t>
    </dgm:pt>
  </dgm:ptLst>
  <dgm:cxnLst>
    <dgm:cxn modelId="{9EFF359E-5F57-451E-9C15-F31C0FD7DAA0}" type="presOf" srcId="{780B5124-AA69-4F60-A52A-E187F938DD30}" destId="{BF78A014-AE7E-46DC-BAF7-636BF857617A}" srcOrd="0" destOrd="0" presId="urn:microsoft.com/office/officeart/2005/8/layout/hChevron3"/>
    <dgm:cxn modelId="{99690022-75D3-4C56-8C83-F44FA915DFD1}" srcId="{FA1DB90A-2663-4EF0-AFD0-7B11C4851221}" destId="{C8796372-ED65-41AA-89C7-903C4271CF48}" srcOrd="1" destOrd="0" parTransId="{89A8F6EC-82F5-40A5-986C-559E33D3E492}" sibTransId="{58112746-3089-4ED9-A576-81F7D8D8C171}"/>
    <dgm:cxn modelId="{45F5C9B0-51F9-44EC-98E9-37FC7BFBF490}" type="presOf" srcId="{53AC6C5A-6569-447D-9BA7-EAE8FA4C4EAF}" destId="{611C32C9-0EDE-4D48-8FF5-B8A4415F55AF}" srcOrd="0" destOrd="0" presId="urn:microsoft.com/office/officeart/2005/8/layout/hChevron3"/>
    <dgm:cxn modelId="{117823B8-7FB7-467B-BB36-37463C1478EE}" type="presOf" srcId="{C8796372-ED65-41AA-89C7-903C4271CF48}" destId="{87041AB3-EA7B-4CFE-B0DE-934F892B9D81}" srcOrd="0" destOrd="0" presId="urn:microsoft.com/office/officeart/2005/8/layout/hChevron3"/>
    <dgm:cxn modelId="{3F6A8B86-8A35-436B-B35C-43706CDAC2BD}" type="presOf" srcId="{FA1DB90A-2663-4EF0-AFD0-7B11C4851221}" destId="{6D787828-75CF-4047-84A3-7CE2AFCF4246}" srcOrd="0" destOrd="0" presId="urn:microsoft.com/office/officeart/2005/8/layout/hChevron3"/>
    <dgm:cxn modelId="{6C64A065-C294-4F9F-A0FB-845CA57F9744}" srcId="{FA1DB90A-2663-4EF0-AFD0-7B11C4851221}" destId="{780B5124-AA69-4F60-A52A-E187F938DD30}" srcOrd="0" destOrd="0" parTransId="{500CABC0-9056-443B-BD98-6D769EAD67F4}" sibTransId="{B89B8C83-A11E-4D7C-8A8F-A5175F573443}"/>
    <dgm:cxn modelId="{92AAF277-CF5F-4127-BDFA-388CCACA6E71}" srcId="{FA1DB90A-2663-4EF0-AFD0-7B11C4851221}" destId="{53AC6C5A-6569-447D-9BA7-EAE8FA4C4EAF}" srcOrd="2" destOrd="0" parTransId="{22056F3F-9899-4B66-98A4-6D0B1EB77119}" sibTransId="{6717D46B-C942-4D7E-9C1D-0F7C85CA9341}"/>
    <dgm:cxn modelId="{0379DC01-89BC-4B32-9553-5C7626B59AC2}" type="presParOf" srcId="{6D787828-75CF-4047-84A3-7CE2AFCF4246}" destId="{BF78A014-AE7E-46DC-BAF7-636BF857617A}" srcOrd="0" destOrd="0" presId="urn:microsoft.com/office/officeart/2005/8/layout/hChevron3"/>
    <dgm:cxn modelId="{DC078A4A-CEBB-4F00-BD98-C493CFA20B77}" type="presParOf" srcId="{6D787828-75CF-4047-84A3-7CE2AFCF4246}" destId="{92A41FFE-FE8C-450A-9D61-36849FADF3A7}" srcOrd="1" destOrd="0" presId="urn:microsoft.com/office/officeart/2005/8/layout/hChevron3"/>
    <dgm:cxn modelId="{6F51EFEB-8E7F-4ABD-8341-E0311172801C}" type="presParOf" srcId="{6D787828-75CF-4047-84A3-7CE2AFCF4246}" destId="{87041AB3-EA7B-4CFE-B0DE-934F892B9D81}" srcOrd="2" destOrd="0" presId="urn:microsoft.com/office/officeart/2005/8/layout/hChevron3"/>
    <dgm:cxn modelId="{AE83268B-8372-4B28-84D4-3C71B2392524}" type="presParOf" srcId="{6D787828-75CF-4047-84A3-7CE2AFCF4246}" destId="{A20E460C-9DD5-407B-A025-3294EDFF4B9A}" srcOrd="3" destOrd="0" presId="urn:microsoft.com/office/officeart/2005/8/layout/hChevron3"/>
    <dgm:cxn modelId="{5FDE4575-1C0D-487F-8F3E-075980EF1FCA}" type="presParOf" srcId="{6D787828-75CF-4047-84A3-7CE2AFCF4246}" destId="{611C32C9-0EDE-4D48-8FF5-B8A4415F55AF}"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4E3E51-CDEB-4B34-B51D-C9AE28496DDF}">
      <dsp:nvSpPr>
        <dsp:cNvPr id="0" name=""/>
        <dsp:cNvSpPr/>
      </dsp:nvSpPr>
      <dsp:spPr>
        <a:xfrm>
          <a:off x="3246513" y="757"/>
          <a:ext cx="7311890" cy="692933"/>
        </a:xfrm>
        <a:prstGeom prst="roundRect">
          <a:avLst>
            <a:gd name="adj" fmla="val 1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Chad Kymal, Arun Kumar, Dave Watkins</a:t>
          </a:r>
        </a:p>
        <a:p>
          <a:pPr lvl="0" algn="ctr" defTabSz="666750">
            <a:lnSpc>
              <a:spcPct val="90000"/>
            </a:lnSpc>
            <a:spcBef>
              <a:spcPct val="0"/>
            </a:spcBef>
            <a:spcAft>
              <a:spcPct val="35000"/>
            </a:spcAft>
          </a:pPr>
          <a:r>
            <a:rPr lang="en-US" sz="1500" b="1" kern="1200" dirty="0" smtClean="0"/>
            <a:t>TOP MANAGEMENT </a:t>
          </a:r>
          <a:r>
            <a:rPr lang="en-US" altLang="zh-CN" sz="1500" b="1" kern="1200" dirty="0" smtClean="0"/>
            <a:t>/ </a:t>
          </a:r>
          <a:r>
            <a:rPr lang="zh-CN" altLang="en-US" sz="1500" b="1" kern="1200" dirty="0" smtClean="0"/>
            <a:t>最高管理层</a:t>
          </a:r>
          <a:endParaRPr lang="en-US" sz="1500" b="1" kern="1200" dirty="0"/>
        </a:p>
      </dsp:txBody>
      <dsp:txXfrm>
        <a:off x="3266808" y="21052"/>
        <a:ext cx="7271300" cy="652343"/>
      </dsp:txXfrm>
    </dsp:sp>
    <dsp:sp modelId="{DAF25D05-FE54-41B7-AED6-6B472DD3915B}">
      <dsp:nvSpPr>
        <dsp:cNvPr id="0" name=""/>
        <dsp:cNvSpPr/>
      </dsp:nvSpPr>
      <dsp:spPr>
        <a:xfrm>
          <a:off x="6856738" y="693690"/>
          <a:ext cx="91440" cy="277173"/>
        </a:xfrm>
        <a:custGeom>
          <a:avLst/>
          <a:gdLst/>
          <a:ahLst/>
          <a:cxnLst/>
          <a:rect l="0" t="0" r="0" b="0"/>
          <a:pathLst>
            <a:path>
              <a:moveTo>
                <a:pt x="45720" y="0"/>
              </a:moveTo>
              <a:lnTo>
                <a:pt x="45720" y="27717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4771066-98E8-41AE-A8FE-45A7B3366F8C}">
      <dsp:nvSpPr>
        <dsp:cNvPr id="0" name=""/>
        <dsp:cNvSpPr/>
      </dsp:nvSpPr>
      <dsp:spPr>
        <a:xfrm>
          <a:off x="4865078" y="970864"/>
          <a:ext cx="4074761" cy="692933"/>
        </a:xfrm>
        <a:prstGeom prst="roundRect">
          <a:avLst>
            <a:gd name="adj" fmla="val 1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Michael Xu | Antony John</a:t>
          </a:r>
        </a:p>
      </dsp:txBody>
      <dsp:txXfrm>
        <a:off x="4885373" y="991159"/>
        <a:ext cx="4034171" cy="652343"/>
      </dsp:txXfrm>
    </dsp:sp>
    <dsp:sp modelId="{374CEAAF-65E5-48C8-A615-61E3E2AF7748}">
      <dsp:nvSpPr>
        <dsp:cNvPr id="0" name=""/>
        <dsp:cNvSpPr/>
      </dsp:nvSpPr>
      <dsp:spPr>
        <a:xfrm>
          <a:off x="3916173" y="1663797"/>
          <a:ext cx="2986285" cy="277173"/>
        </a:xfrm>
        <a:custGeom>
          <a:avLst/>
          <a:gdLst/>
          <a:ahLst/>
          <a:cxnLst/>
          <a:rect l="0" t="0" r="0" b="0"/>
          <a:pathLst>
            <a:path>
              <a:moveTo>
                <a:pt x="2986285" y="0"/>
              </a:moveTo>
              <a:lnTo>
                <a:pt x="2986285" y="138586"/>
              </a:lnTo>
              <a:lnTo>
                <a:pt x="0" y="138586"/>
              </a:lnTo>
              <a:lnTo>
                <a:pt x="0" y="27717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D16578D-D73C-4627-B639-ACE0C106EB0E}">
      <dsp:nvSpPr>
        <dsp:cNvPr id="0" name=""/>
        <dsp:cNvSpPr/>
      </dsp:nvSpPr>
      <dsp:spPr>
        <a:xfrm>
          <a:off x="2903422" y="1940971"/>
          <a:ext cx="2025500" cy="692933"/>
        </a:xfrm>
        <a:prstGeom prst="roundRect">
          <a:avLst>
            <a:gd name="adj" fmla="val 1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            R S Sabu</a:t>
          </a:r>
        </a:p>
      </dsp:txBody>
      <dsp:txXfrm>
        <a:off x="2923717" y="1961266"/>
        <a:ext cx="1984910" cy="652343"/>
      </dsp:txXfrm>
    </dsp:sp>
    <dsp:sp modelId="{094F9D57-E23A-4020-8AE1-A5FE95B4B391}">
      <dsp:nvSpPr>
        <dsp:cNvPr id="0" name=""/>
        <dsp:cNvSpPr/>
      </dsp:nvSpPr>
      <dsp:spPr>
        <a:xfrm>
          <a:off x="1846690" y="2633904"/>
          <a:ext cx="2069482" cy="277173"/>
        </a:xfrm>
        <a:custGeom>
          <a:avLst/>
          <a:gdLst/>
          <a:ahLst/>
          <a:cxnLst/>
          <a:rect l="0" t="0" r="0" b="0"/>
          <a:pathLst>
            <a:path>
              <a:moveTo>
                <a:pt x="2069482" y="0"/>
              </a:moveTo>
              <a:lnTo>
                <a:pt x="2069482" y="138586"/>
              </a:lnTo>
              <a:lnTo>
                <a:pt x="0" y="138586"/>
              </a:lnTo>
              <a:lnTo>
                <a:pt x="0" y="27717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A84FDC4-CB75-4A38-AB65-8EBC54253008}">
      <dsp:nvSpPr>
        <dsp:cNvPr id="0" name=""/>
        <dsp:cNvSpPr/>
      </dsp:nvSpPr>
      <dsp:spPr>
        <a:xfrm>
          <a:off x="926010" y="2911078"/>
          <a:ext cx="1841360" cy="692933"/>
        </a:xfrm>
        <a:prstGeom prst="roundRect">
          <a:avLst>
            <a:gd name="adj" fmla="val 1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            Michael Zhu</a:t>
          </a:r>
          <a:endParaRPr lang="en-US" sz="1500" kern="1200" dirty="0"/>
        </a:p>
      </dsp:txBody>
      <dsp:txXfrm>
        <a:off x="946305" y="2931373"/>
        <a:ext cx="1800770" cy="652343"/>
      </dsp:txXfrm>
    </dsp:sp>
    <dsp:sp modelId="{6D939F44-49C9-47DE-93F8-71373EED65C2}">
      <dsp:nvSpPr>
        <dsp:cNvPr id="0" name=""/>
        <dsp:cNvSpPr/>
      </dsp:nvSpPr>
      <dsp:spPr>
        <a:xfrm>
          <a:off x="1800970" y="3604011"/>
          <a:ext cx="91440" cy="277173"/>
        </a:xfrm>
        <a:custGeom>
          <a:avLst/>
          <a:gdLst/>
          <a:ahLst/>
          <a:cxnLst/>
          <a:rect l="0" t="0" r="0" b="0"/>
          <a:pathLst>
            <a:path>
              <a:moveTo>
                <a:pt x="45720" y="0"/>
              </a:moveTo>
              <a:lnTo>
                <a:pt x="45720" y="27717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8B27C94-BE1E-4AF4-8FB4-830493E03EC7}">
      <dsp:nvSpPr>
        <dsp:cNvPr id="0" name=""/>
        <dsp:cNvSpPr/>
      </dsp:nvSpPr>
      <dsp:spPr>
        <a:xfrm>
          <a:off x="573934" y="3881185"/>
          <a:ext cx="2545512" cy="692933"/>
        </a:xfrm>
        <a:prstGeom prst="roundRect">
          <a:avLst>
            <a:gd name="adj" fmla="val 1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Steven Wang</a:t>
          </a:r>
          <a:endParaRPr lang="en-US" sz="1500" kern="1200" dirty="0"/>
        </a:p>
      </dsp:txBody>
      <dsp:txXfrm>
        <a:off x="594229" y="3901480"/>
        <a:ext cx="2504922" cy="652343"/>
      </dsp:txXfrm>
    </dsp:sp>
    <dsp:sp modelId="{6FC8B714-BCE7-457F-A53D-4DFE8C226C48}">
      <dsp:nvSpPr>
        <dsp:cNvPr id="0" name=""/>
        <dsp:cNvSpPr/>
      </dsp:nvSpPr>
      <dsp:spPr>
        <a:xfrm>
          <a:off x="3870453" y="2633904"/>
          <a:ext cx="91440" cy="277173"/>
        </a:xfrm>
        <a:custGeom>
          <a:avLst/>
          <a:gdLst/>
          <a:ahLst/>
          <a:cxnLst/>
          <a:rect l="0" t="0" r="0" b="0"/>
          <a:pathLst>
            <a:path>
              <a:moveTo>
                <a:pt x="45720" y="0"/>
              </a:moveTo>
              <a:lnTo>
                <a:pt x="45720" y="27717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D6CF51-8DD5-433E-9DFA-E35BF4A1CBE6}">
      <dsp:nvSpPr>
        <dsp:cNvPr id="0" name=""/>
        <dsp:cNvSpPr/>
      </dsp:nvSpPr>
      <dsp:spPr>
        <a:xfrm>
          <a:off x="3079190" y="2911078"/>
          <a:ext cx="1673964" cy="692933"/>
        </a:xfrm>
        <a:prstGeom prst="roundRect">
          <a:avLst>
            <a:gd name="adj" fmla="val 1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Global Software Development </a:t>
          </a:r>
          <a:endParaRPr lang="en-US" sz="1500" kern="1200" dirty="0"/>
        </a:p>
      </dsp:txBody>
      <dsp:txXfrm>
        <a:off x="3099485" y="2931373"/>
        <a:ext cx="1633374" cy="652343"/>
      </dsp:txXfrm>
    </dsp:sp>
    <dsp:sp modelId="{E3D2F112-7EC2-4455-8EC1-74E7AFAF1DEB}">
      <dsp:nvSpPr>
        <dsp:cNvPr id="0" name=""/>
        <dsp:cNvSpPr/>
      </dsp:nvSpPr>
      <dsp:spPr>
        <a:xfrm>
          <a:off x="3916173" y="2633904"/>
          <a:ext cx="2069482" cy="277173"/>
        </a:xfrm>
        <a:custGeom>
          <a:avLst/>
          <a:gdLst/>
          <a:ahLst/>
          <a:cxnLst/>
          <a:rect l="0" t="0" r="0" b="0"/>
          <a:pathLst>
            <a:path>
              <a:moveTo>
                <a:pt x="0" y="0"/>
              </a:moveTo>
              <a:lnTo>
                <a:pt x="0" y="138586"/>
              </a:lnTo>
              <a:lnTo>
                <a:pt x="2069482" y="138586"/>
              </a:lnTo>
              <a:lnTo>
                <a:pt x="2069482" y="27717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5C3669-0B8B-47AF-AF02-1CC94615C8C9}">
      <dsp:nvSpPr>
        <dsp:cNvPr id="0" name=""/>
        <dsp:cNvSpPr/>
      </dsp:nvSpPr>
      <dsp:spPr>
        <a:xfrm>
          <a:off x="5064975" y="2911078"/>
          <a:ext cx="1841360" cy="692933"/>
        </a:xfrm>
        <a:prstGeom prst="roundRect">
          <a:avLst>
            <a:gd name="adj" fmla="val 1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             Christin </a:t>
          </a:r>
          <a:endParaRPr lang="en-US" sz="1500" kern="1200" dirty="0"/>
        </a:p>
      </dsp:txBody>
      <dsp:txXfrm>
        <a:off x="5085270" y="2931373"/>
        <a:ext cx="1800770" cy="652343"/>
      </dsp:txXfrm>
    </dsp:sp>
    <dsp:sp modelId="{F21A4021-411C-44CA-BFF9-B19033CA2D1A}">
      <dsp:nvSpPr>
        <dsp:cNvPr id="0" name=""/>
        <dsp:cNvSpPr/>
      </dsp:nvSpPr>
      <dsp:spPr>
        <a:xfrm>
          <a:off x="4992763" y="3604011"/>
          <a:ext cx="992892" cy="277173"/>
        </a:xfrm>
        <a:custGeom>
          <a:avLst/>
          <a:gdLst/>
          <a:ahLst/>
          <a:cxnLst/>
          <a:rect l="0" t="0" r="0" b="0"/>
          <a:pathLst>
            <a:path>
              <a:moveTo>
                <a:pt x="992892" y="0"/>
              </a:moveTo>
              <a:lnTo>
                <a:pt x="992892" y="138586"/>
              </a:lnTo>
              <a:lnTo>
                <a:pt x="0" y="138586"/>
              </a:lnTo>
              <a:lnTo>
                <a:pt x="0" y="27717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E26D76D-B492-426F-AFE5-A88CF5A7918E}">
      <dsp:nvSpPr>
        <dsp:cNvPr id="0" name=""/>
        <dsp:cNvSpPr/>
      </dsp:nvSpPr>
      <dsp:spPr>
        <a:xfrm>
          <a:off x="4155780" y="3881185"/>
          <a:ext cx="1673964" cy="692933"/>
        </a:xfrm>
        <a:prstGeom prst="roundRect">
          <a:avLst>
            <a:gd name="adj" fmla="val 1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           Sharon</a:t>
          </a:r>
          <a:endParaRPr lang="en-US" sz="1500" kern="1200" dirty="0"/>
        </a:p>
      </dsp:txBody>
      <dsp:txXfrm>
        <a:off x="4176075" y="3901480"/>
        <a:ext cx="1633374" cy="652343"/>
      </dsp:txXfrm>
    </dsp:sp>
    <dsp:sp modelId="{76A0F778-930E-4E5D-A08A-FD5E186239D5}">
      <dsp:nvSpPr>
        <dsp:cNvPr id="0" name=""/>
        <dsp:cNvSpPr/>
      </dsp:nvSpPr>
      <dsp:spPr>
        <a:xfrm>
          <a:off x="5985655" y="3604011"/>
          <a:ext cx="992892" cy="277173"/>
        </a:xfrm>
        <a:custGeom>
          <a:avLst/>
          <a:gdLst/>
          <a:ahLst/>
          <a:cxnLst/>
          <a:rect l="0" t="0" r="0" b="0"/>
          <a:pathLst>
            <a:path>
              <a:moveTo>
                <a:pt x="0" y="0"/>
              </a:moveTo>
              <a:lnTo>
                <a:pt x="0" y="138586"/>
              </a:lnTo>
              <a:lnTo>
                <a:pt x="992892" y="138586"/>
              </a:lnTo>
              <a:lnTo>
                <a:pt x="992892" y="27717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F42C2B6-E406-4089-B34C-1B88CBABC127}">
      <dsp:nvSpPr>
        <dsp:cNvPr id="0" name=""/>
        <dsp:cNvSpPr/>
      </dsp:nvSpPr>
      <dsp:spPr>
        <a:xfrm>
          <a:off x="6141565" y="3881185"/>
          <a:ext cx="1673964" cy="692933"/>
        </a:xfrm>
        <a:prstGeom prst="roundRect">
          <a:avLst>
            <a:gd name="adj" fmla="val 1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             Evin Xiong</a:t>
          </a:r>
          <a:endParaRPr lang="en-US" sz="1500" kern="1200" dirty="0"/>
        </a:p>
      </dsp:txBody>
      <dsp:txXfrm>
        <a:off x="6161860" y="3901480"/>
        <a:ext cx="1633374" cy="652343"/>
      </dsp:txXfrm>
    </dsp:sp>
    <dsp:sp modelId="{619B8C30-020A-4DA0-99AF-04C2CB04161A}">
      <dsp:nvSpPr>
        <dsp:cNvPr id="0" name=""/>
        <dsp:cNvSpPr/>
      </dsp:nvSpPr>
      <dsp:spPr>
        <a:xfrm>
          <a:off x="6161423" y="1663797"/>
          <a:ext cx="741035" cy="277173"/>
        </a:xfrm>
        <a:custGeom>
          <a:avLst/>
          <a:gdLst/>
          <a:ahLst/>
          <a:cxnLst/>
          <a:rect l="0" t="0" r="0" b="0"/>
          <a:pathLst>
            <a:path>
              <a:moveTo>
                <a:pt x="741035" y="0"/>
              </a:moveTo>
              <a:lnTo>
                <a:pt x="741035" y="138586"/>
              </a:lnTo>
              <a:lnTo>
                <a:pt x="0" y="138586"/>
              </a:lnTo>
              <a:lnTo>
                <a:pt x="0" y="27717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C81B9-200F-4486-ADD7-C1BD32A892B6}">
      <dsp:nvSpPr>
        <dsp:cNvPr id="0" name=""/>
        <dsp:cNvSpPr/>
      </dsp:nvSpPr>
      <dsp:spPr>
        <a:xfrm>
          <a:off x="5240743" y="1940971"/>
          <a:ext cx="1841360" cy="692933"/>
        </a:xfrm>
        <a:prstGeom prst="roundRect">
          <a:avLst>
            <a:gd name="adj" fmla="val 10000"/>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	Clarence    </a:t>
          </a:r>
          <a:br>
            <a:rPr lang="en-US" sz="1500" kern="1200" dirty="0" smtClean="0"/>
          </a:br>
          <a:r>
            <a:rPr lang="en-US" sz="1500" kern="1200" dirty="0" smtClean="0"/>
            <a:t>         Jiang</a:t>
          </a:r>
          <a:endParaRPr lang="en-US" sz="1500" kern="1200" dirty="0"/>
        </a:p>
      </dsp:txBody>
      <dsp:txXfrm>
        <a:off x="5261038" y="1961266"/>
        <a:ext cx="1800770" cy="652343"/>
      </dsp:txXfrm>
    </dsp:sp>
    <dsp:sp modelId="{EE303536-75BA-4C91-91E8-5026222D616C}">
      <dsp:nvSpPr>
        <dsp:cNvPr id="0" name=""/>
        <dsp:cNvSpPr/>
      </dsp:nvSpPr>
      <dsp:spPr>
        <a:xfrm>
          <a:off x="6902458" y="1663797"/>
          <a:ext cx="1328447" cy="277173"/>
        </a:xfrm>
        <a:custGeom>
          <a:avLst/>
          <a:gdLst/>
          <a:ahLst/>
          <a:cxnLst/>
          <a:rect l="0" t="0" r="0" b="0"/>
          <a:pathLst>
            <a:path>
              <a:moveTo>
                <a:pt x="0" y="0"/>
              </a:moveTo>
              <a:lnTo>
                <a:pt x="0" y="138586"/>
              </a:lnTo>
              <a:lnTo>
                <a:pt x="1328447" y="138586"/>
              </a:lnTo>
              <a:lnTo>
                <a:pt x="1328447" y="27717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1D67AA-C5DD-4F92-943F-14AC16B9ED52}">
      <dsp:nvSpPr>
        <dsp:cNvPr id="0" name=""/>
        <dsp:cNvSpPr/>
      </dsp:nvSpPr>
      <dsp:spPr>
        <a:xfrm>
          <a:off x="7393923" y="1940971"/>
          <a:ext cx="1673964" cy="692933"/>
        </a:xfrm>
        <a:prstGeom prst="roundRect">
          <a:avLst>
            <a:gd name="adj" fmla="val 1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            Dora Yin</a:t>
          </a:r>
        </a:p>
      </dsp:txBody>
      <dsp:txXfrm>
        <a:off x="7414218" y="1961266"/>
        <a:ext cx="1633374" cy="652343"/>
      </dsp:txXfrm>
    </dsp:sp>
    <dsp:sp modelId="{9DCF3E90-DA71-48C6-A1B3-D82015C908D4}">
      <dsp:nvSpPr>
        <dsp:cNvPr id="0" name=""/>
        <dsp:cNvSpPr/>
      </dsp:nvSpPr>
      <dsp:spPr>
        <a:xfrm>
          <a:off x="6902458" y="1663797"/>
          <a:ext cx="3238142" cy="277173"/>
        </a:xfrm>
        <a:custGeom>
          <a:avLst/>
          <a:gdLst/>
          <a:ahLst/>
          <a:cxnLst/>
          <a:rect l="0" t="0" r="0" b="0"/>
          <a:pathLst>
            <a:path>
              <a:moveTo>
                <a:pt x="0" y="0"/>
              </a:moveTo>
              <a:lnTo>
                <a:pt x="0" y="138586"/>
              </a:lnTo>
              <a:lnTo>
                <a:pt x="3238142" y="138586"/>
              </a:lnTo>
              <a:lnTo>
                <a:pt x="3238142" y="27717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33290F-2546-43BF-8F9A-7A25D2DFE3F5}">
      <dsp:nvSpPr>
        <dsp:cNvPr id="0" name=""/>
        <dsp:cNvSpPr/>
      </dsp:nvSpPr>
      <dsp:spPr>
        <a:xfrm>
          <a:off x="9379708" y="1940971"/>
          <a:ext cx="1521786" cy="692933"/>
        </a:xfrm>
        <a:prstGeom prst="roundRect">
          <a:avLst>
            <a:gd name="adj" fmla="val 1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           Wendy     </a:t>
          </a:r>
          <a:br>
            <a:rPr lang="en-US" sz="1500" kern="1200" dirty="0" smtClean="0"/>
          </a:br>
          <a:r>
            <a:rPr lang="en-US" sz="1500" kern="1200" dirty="0" smtClean="0"/>
            <a:t>       Wan</a:t>
          </a:r>
        </a:p>
      </dsp:txBody>
      <dsp:txXfrm>
        <a:off x="9400003" y="1961266"/>
        <a:ext cx="1481196" cy="65234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80128E-186F-47D6-9413-5377703F4EE2}">
      <dsp:nvSpPr>
        <dsp:cNvPr id="0" name=""/>
        <dsp:cNvSpPr/>
      </dsp:nvSpPr>
      <dsp:spPr>
        <a:xfrm>
          <a:off x="315344" y="1020"/>
          <a:ext cx="1021038" cy="612623"/>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APQP</a:t>
          </a:r>
          <a:endParaRPr lang="zh-CN" altLang="en-US" sz="2400" kern="1200" dirty="0"/>
        </a:p>
      </dsp:txBody>
      <dsp:txXfrm>
        <a:off x="315344" y="1020"/>
        <a:ext cx="1021038" cy="612623"/>
      </dsp:txXfrm>
    </dsp:sp>
    <dsp:sp modelId="{846AFB79-35F2-4BB4-873F-9D26C0A7C773}">
      <dsp:nvSpPr>
        <dsp:cNvPr id="0" name=""/>
        <dsp:cNvSpPr/>
      </dsp:nvSpPr>
      <dsp:spPr>
        <a:xfrm>
          <a:off x="315344" y="715747"/>
          <a:ext cx="1021038" cy="612623"/>
        </a:xfrm>
        <a:prstGeom prst="rect">
          <a:avLst/>
        </a:prstGeom>
        <a:gradFill rotWithShape="0">
          <a:gsLst>
            <a:gs pos="0">
              <a:schemeClr val="accent4">
                <a:hueOff val="5197846"/>
                <a:satOff val="-23984"/>
                <a:lumOff val="883"/>
                <a:alphaOff val="0"/>
                <a:satMod val="103000"/>
                <a:lumMod val="102000"/>
                <a:tint val="94000"/>
              </a:schemeClr>
            </a:gs>
            <a:gs pos="50000">
              <a:schemeClr val="accent4">
                <a:hueOff val="5197846"/>
                <a:satOff val="-23984"/>
                <a:lumOff val="883"/>
                <a:alphaOff val="0"/>
                <a:satMod val="110000"/>
                <a:lumMod val="100000"/>
                <a:shade val="100000"/>
              </a:schemeClr>
            </a:gs>
            <a:gs pos="100000">
              <a:schemeClr val="accent4">
                <a:hueOff val="5197846"/>
                <a:satOff val="-23984"/>
                <a:lumOff val="88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315344" y="715747"/>
        <a:ext cx="1021038" cy="612623"/>
      </dsp:txXfrm>
    </dsp:sp>
    <dsp:sp modelId="{566690EF-D400-4C75-9880-7DF99C35FA8C}">
      <dsp:nvSpPr>
        <dsp:cNvPr id="0" name=""/>
        <dsp:cNvSpPr/>
      </dsp:nvSpPr>
      <dsp:spPr>
        <a:xfrm>
          <a:off x="315344" y="1430475"/>
          <a:ext cx="1021038" cy="612623"/>
        </a:xfrm>
        <a:prstGeom prst="rect">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315344" y="1430475"/>
        <a:ext cx="1021038" cy="6126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6AFB79-35F2-4BB4-873F-9D26C0A7C773}">
      <dsp:nvSpPr>
        <dsp:cNvPr id="0" name=""/>
        <dsp:cNvSpPr/>
      </dsp:nvSpPr>
      <dsp:spPr>
        <a:xfrm>
          <a:off x="0" y="37623"/>
          <a:ext cx="936501" cy="561900"/>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0" y="37623"/>
        <a:ext cx="936501" cy="561900"/>
      </dsp:txXfrm>
    </dsp:sp>
    <dsp:sp modelId="{566690EF-D400-4C75-9880-7DF99C35FA8C}">
      <dsp:nvSpPr>
        <dsp:cNvPr id="0" name=""/>
        <dsp:cNvSpPr/>
      </dsp:nvSpPr>
      <dsp:spPr>
        <a:xfrm>
          <a:off x="0" y="693174"/>
          <a:ext cx="936501" cy="561900"/>
        </a:xfrm>
        <a:prstGeom prst="rect">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0" y="693174"/>
        <a:ext cx="936501" cy="5619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78A014-AE7E-46DC-BAF7-636BF857617A}">
      <dsp:nvSpPr>
        <dsp:cNvPr id="0" name=""/>
        <dsp:cNvSpPr/>
      </dsp:nvSpPr>
      <dsp:spPr>
        <a:xfrm>
          <a:off x="4783" y="0"/>
          <a:ext cx="4182962" cy="4501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268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PPQP</a:t>
          </a:r>
          <a:endParaRPr lang="zh-CN" altLang="en-US" sz="2300" kern="1200" dirty="0"/>
        </a:p>
      </dsp:txBody>
      <dsp:txXfrm>
        <a:off x="4783" y="0"/>
        <a:ext cx="4070422" cy="450162"/>
      </dsp:txXfrm>
    </dsp:sp>
    <dsp:sp modelId="{87041AB3-EA7B-4CFE-B0DE-934F892B9D81}">
      <dsp:nvSpPr>
        <dsp:cNvPr id="0" name=""/>
        <dsp:cNvSpPr/>
      </dsp:nvSpPr>
      <dsp:spPr>
        <a:xfrm>
          <a:off x="3351153" y="0"/>
          <a:ext cx="4182962" cy="4501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APQP</a:t>
          </a:r>
          <a:endParaRPr lang="zh-CN" altLang="en-US" sz="2300" kern="1200" dirty="0"/>
        </a:p>
      </dsp:txBody>
      <dsp:txXfrm>
        <a:off x="3576234" y="0"/>
        <a:ext cx="3732800" cy="450162"/>
      </dsp:txXfrm>
    </dsp:sp>
    <dsp:sp modelId="{611C32C9-0EDE-4D48-8FF5-B8A4415F55AF}">
      <dsp:nvSpPr>
        <dsp:cNvPr id="0" name=""/>
        <dsp:cNvSpPr/>
      </dsp:nvSpPr>
      <dsp:spPr>
        <a:xfrm>
          <a:off x="6697523" y="0"/>
          <a:ext cx="4182962" cy="4501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PPAP</a:t>
          </a:r>
          <a:endParaRPr lang="zh-CN" altLang="en-US" sz="2300" kern="1200" dirty="0"/>
        </a:p>
      </dsp:txBody>
      <dsp:txXfrm>
        <a:off x="6922604" y="0"/>
        <a:ext cx="3732800" cy="45016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9BB9DF-0ADB-45BD-99EF-54FBBAB67BD8}" type="datetimeFigureOut">
              <a:rPr lang="en-US" smtClean="0"/>
              <a:t>6/19/2018</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04E6F6B-A4A2-4B88-819C-9934C1BE4871}" type="slidenum">
              <a:rPr lang="en-US" smtClean="0"/>
              <a:t>‹#›</a:t>
            </a:fld>
            <a:endParaRPr lang="en-US" dirty="0"/>
          </a:p>
        </p:txBody>
      </p:sp>
    </p:spTree>
    <p:extLst>
      <p:ext uri="{BB962C8B-B14F-4D97-AF65-F5344CB8AC3E}">
        <p14:creationId xmlns:p14="http://schemas.microsoft.com/office/powerpoint/2010/main" val="115453361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jpeg>
</file>

<file path=ppt/media/image23.jpg>
</file>

<file path=ppt/media/image24.jpeg>
</file>

<file path=ppt/media/image25.png>
</file>

<file path=ppt/media/image26.jpg>
</file>

<file path=ppt/media/image27.png>
</file>

<file path=ppt/media/image28.jpg>
</file>

<file path=ppt/media/image29.png>
</file>

<file path=ppt/media/image3.jpg>
</file>

<file path=ppt/media/image30.png>
</file>

<file path=ppt/media/image31.jpg>
</file>

<file path=ppt/media/image32.jpg>
</file>

<file path=ppt/media/image33.jpg>
</file>

<file path=ppt/media/image34.jpg>
</file>

<file path=ppt/media/image35.jpg>
</file>

<file path=ppt/media/image36.jpg>
</file>

<file path=ppt/media/image37.jpg>
</file>

<file path=ppt/media/image38.png>
</file>

<file path=ppt/media/image39.jpg>
</file>

<file path=ppt/media/image4.jpg>
</file>

<file path=ppt/media/image40.jpg>
</file>

<file path=ppt/media/image41.jpg>
</file>

<file path=ppt/media/image42.png>
</file>

<file path=ppt/media/image43.jpg>
</file>

<file path=ppt/media/image44.jpg>
</file>

<file path=ppt/media/image45.jpg>
</file>

<file path=ppt/media/image46.jpg>
</file>

<file path=ppt/media/image47.jpg>
</file>

<file path=ppt/media/image48.jpg>
</file>

<file path=ppt/media/image49.jpg>
</file>

<file path=ppt/media/image5.jpg>
</file>

<file path=ppt/media/image50.jpg>
</file>

<file path=ppt/media/image51.jpg>
</file>

<file path=ppt/media/image52.png>
</file>

<file path=ppt/media/image54.png>
</file>

<file path=ppt/media/image5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9AC4A0-4B9E-466B-BC2D-5087B96453CC}" type="datetimeFigureOut">
              <a:rPr lang="en-US" smtClean="0"/>
              <a:t>6/19/2018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B62C03-1C9A-42A1-83FF-C4CBECB25F4F}" type="slidenum">
              <a:rPr lang="en-US" smtClean="0"/>
              <a:t>‹#›</a:t>
            </a:fld>
            <a:endParaRPr lang="en-US" dirty="0"/>
          </a:p>
        </p:txBody>
      </p:sp>
    </p:spTree>
    <p:extLst>
      <p:ext uri="{BB962C8B-B14F-4D97-AF65-F5344CB8AC3E}">
        <p14:creationId xmlns:p14="http://schemas.microsoft.com/office/powerpoint/2010/main" val="937946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B62C03-1C9A-42A1-83FF-C4CBECB25F4F}" type="slidenum">
              <a:rPr lang="en-US" smtClean="0"/>
              <a:t>12</a:t>
            </a:fld>
            <a:endParaRPr lang="en-US" dirty="0"/>
          </a:p>
        </p:txBody>
      </p:sp>
    </p:spTree>
    <p:extLst>
      <p:ext uri="{BB962C8B-B14F-4D97-AF65-F5344CB8AC3E}">
        <p14:creationId xmlns:p14="http://schemas.microsoft.com/office/powerpoint/2010/main" val="171538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 need a diagram to demonstrate the whole system’s infrastructure;</a:t>
            </a:r>
          </a:p>
          <a:p>
            <a:r>
              <a:rPr lang="en-US" altLang="zh-CN" dirty="0" smtClean="0"/>
              <a:t>2, need to avoid the single point of failure in our design;</a:t>
            </a:r>
          </a:p>
          <a:p>
            <a:r>
              <a:rPr lang="en-US" altLang="zh-CN" dirty="0" smtClean="0"/>
              <a:t>3, the suggested hardware configuration should be provided here(according to user’s usage situation);</a:t>
            </a:r>
          </a:p>
          <a:p>
            <a:pPr marL="742950" lvl="1" indent="-285750">
              <a:buFont typeface="Arial" panose="020B0604020202020204" pitchFamily="34" charset="0"/>
              <a:buChar char="•"/>
            </a:pPr>
            <a:r>
              <a:rPr lang="en-US" altLang="zh-CN" dirty="0" smtClean="0"/>
              <a:t>Total users number will be 500 or more;</a:t>
            </a:r>
          </a:p>
          <a:p>
            <a:pPr marL="742950" lvl="1" indent="-285750">
              <a:buFont typeface="Arial" panose="020B0604020202020204" pitchFamily="34" charset="0"/>
              <a:buChar char="•"/>
            </a:pPr>
            <a:r>
              <a:rPr lang="en-US" altLang="zh-CN" dirty="0" smtClean="0"/>
              <a:t>According to Li </a:t>
            </a:r>
            <a:r>
              <a:rPr lang="en-US" altLang="zh-CN" dirty="0" err="1" smtClean="0"/>
              <a:t>Zhuo’s</a:t>
            </a:r>
            <a:r>
              <a:rPr lang="en-US" altLang="zh-CN" dirty="0" smtClean="0"/>
              <a:t> estimation, the concurrent users at peak time will be 100-200, </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a:t>
            </a:fld>
            <a:endParaRPr lang="zh-CN" altLang="en-US"/>
          </a:p>
        </p:txBody>
      </p:sp>
    </p:spTree>
    <p:extLst>
      <p:ext uri="{BB962C8B-B14F-4D97-AF65-F5344CB8AC3E}">
        <p14:creationId xmlns:p14="http://schemas.microsoft.com/office/powerpoint/2010/main" val="12096694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B62C03-1C9A-42A1-83FF-C4CBECB25F4F}" type="slidenum">
              <a:rPr lang="en-US" smtClean="0"/>
              <a:t>47</a:t>
            </a:fld>
            <a:endParaRPr lang="en-US" dirty="0"/>
          </a:p>
        </p:txBody>
      </p:sp>
    </p:spTree>
    <p:extLst>
      <p:ext uri="{BB962C8B-B14F-4D97-AF65-F5344CB8AC3E}">
        <p14:creationId xmlns:p14="http://schemas.microsoft.com/office/powerpoint/2010/main" val="26780216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6.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B5A150F-E0E3-4324-8767-B84B6D7CECC3}" type="datetime1">
              <a:rPr lang="en-US" smtClean="0"/>
              <a:t>6/19/2018</a:t>
            </a:fld>
            <a:endParaRPr lang="en-US" dirty="0"/>
          </a:p>
        </p:txBody>
      </p:sp>
      <p:sp>
        <p:nvSpPr>
          <p:cNvPr id="2" name="Title 1"/>
          <p:cNvSpPr>
            <a:spLocks noGrp="1"/>
          </p:cNvSpPr>
          <p:nvPr>
            <p:ph type="ctrTitle" hasCustomPrompt="1"/>
          </p:nvPr>
        </p:nvSpPr>
        <p:spPr>
          <a:xfrm>
            <a:off x="5638800" y="2710869"/>
            <a:ext cx="5130800" cy="1296034"/>
          </a:xfrm>
        </p:spPr>
        <p:txBody>
          <a:bodyPr anchor="t">
            <a:normAutofit/>
          </a:bodyPr>
          <a:lstStyle>
            <a:lvl1pPr algn="l">
              <a:defRPr sz="4000" b="1">
                <a:solidFill>
                  <a:schemeClr val="tx1">
                    <a:lumMod val="50000"/>
                    <a:lumOff val="50000"/>
                  </a:schemeClr>
                </a:solidFill>
              </a:defRPr>
            </a:lvl1pPr>
          </a:lstStyle>
          <a:p>
            <a:r>
              <a:rPr lang="en-US" dirty="0" smtClean="0"/>
              <a:t>Click to edit Master </a:t>
            </a:r>
            <a:br>
              <a:rPr lang="en-US" dirty="0" smtClean="0"/>
            </a:br>
            <a:r>
              <a:rPr lang="en-US" dirty="0" smtClean="0"/>
              <a:t>title style</a:t>
            </a:r>
            <a:endParaRPr lang="en-US" dirty="0"/>
          </a:p>
        </p:txBody>
      </p:sp>
      <p:sp>
        <p:nvSpPr>
          <p:cNvPr id="3" name="Subtitle 2"/>
          <p:cNvSpPr>
            <a:spLocks noGrp="1"/>
          </p:cNvSpPr>
          <p:nvPr>
            <p:ph type="subTitle" idx="1"/>
          </p:nvPr>
        </p:nvSpPr>
        <p:spPr>
          <a:xfrm>
            <a:off x="5638800" y="4021892"/>
            <a:ext cx="4813300" cy="1655762"/>
          </a:xfrm>
        </p:spPr>
        <p:txBody>
          <a:bodyPr/>
          <a:lstStyle>
            <a:lvl1pPr marL="0" indent="0" algn="l">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pic>
        <p:nvPicPr>
          <p:cNvPr id="13" name="Picture 12"/>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735748" y="2648867"/>
            <a:ext cx="3335026" cy="1278427"/>
          </a:xfrm>
          <a:prstGeom prst="rect">
            <a:avLst/>
          </a:prstGeom>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400" y="6168961"/>
            <a:ext cx="10058400" cy="231919"/>
          </a:xfrm>
          <a:prstGeom prst="rect">
            <a:avLst/>
          </a:prstGeom>
        </p:spPr>
      </p:pic>
      <p:sp>
        <p:nvSpPr>
          <p:cNvPr id="14" name="Footer Placeholder 4"/>
          <p:cNvSpPr txBox="1">
            <a:spLocks/>
          </p:cNvSpPr>
          <p:nvPr/>
        </p:nvSpPr>
        <p:spPr>
          <a:xfrm>
            <a:off x="3390900" y="6105525"/>
            <a:ext cx="41148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smtClean="0"/>
              <a:t>© Omnex Systems 2018</a:t>
            </a:r>
            <a:endParaRPr lang="en-US" dirty="0"/>
          </a:p>
        </p:txBody>
      </p:sp>
      <p:cxnSp>
        <p:nvCxnSpPr>
          <p:cNvPr id="20" name="Straight Connector 19"/>
          <p:cNvCxnSpPr/>
          <p:nvPr/>
        </p:nvCxnSpPr>
        <p:spPr>
          <a:xfrm>
            <a:off x="5435600" y="2784157"/>
            <a:ext cx="0" cy="1054742"/>
          </a:xfrm>
          <a:prstGeom prst="line">
            <a:avLst/>
          </a:prstGeom>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6464737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0EE6A56-E61D-4573-912D-17F4C7FAD4F8}" type="datetime1">
              <a:rPr lang="en-US" smtClean="0"/>
              <a:t>6/19/2018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AAD5ECD-343E-48F9-81F3-C8321E8CABA4}" type="slidenum">
              <a:rPr lang="en-US" smtClean="0"/>
              <a:t>‹#›</a:t>
            </a:fld>
            <a:endParaRPr lang="en-US" dirty="0"/>
          </a:p>
        </p:txBody>
      </p:sp>
    </p:spTree>
    <p:extLst>
      <p:ext uri="{BB962C8B-B14F-4D97-AF65-F5344CB8AC3E}">
        <p14:creationId xmlns:p14="http://schemas.microsoft.com/office/powerpoint/2010/main" val="3825716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DC1767F-575E-4699-A59C-7DE5EB9ADBC2}" type="datetime1">
              <a:rPr lang="en-US" smtClean="0"/>
              <a:t>6/19/2018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AAD5ECD-343E-48F9-81F3-C8321E8CABA4}" type="slidenum">
              <a:rPr lang="en-US" smtClean="0"/>
              <a:t>‹#›</a:t>
            </a:fld>
            <a:endParaRPr lang="en-US" dirty="0"/>
          </a:p>
        </p:txBody>
      </p:sp>
    </p:spTree>
    <p:extLst>
      <p:ext uri="{BB962C8B-B14F-4D97-AF65-F5344CB8AC3E}">
        <p14:creationId xmlns:p14="http://schemas.microsoft.com/office/powerpoint/2010/main" val="301162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FE18E35-CAAB-4E43-B2EB-342B47DE5BF8}" type="datetime1">
              <a:rPr lang="en-US" smtClean="0"/>
              <a:t>6/19/2018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AAD5ECD-343E-48F9-81F3-C8321E8CABA4}" type="slidenum">
              <a:rPr lang="en-US" smtClean="0"/>
              <a:t>‹#›</a:t>
            </a:fld>
            <a:endParaRPr lang="en-US" dirty="0"/>
          </a:p>
        </p:txBody>
      </p:sp>
    </p:spTree>
    <p:extLst>
      <p:ext uri="{BB962C8B-B14F-4D97-AF65-F5344CB8AC3E}">
        <p14:creationId xmlns:p14="http://schemas.microsoft.com/office/powerpoint/2010/main" val="1946508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0A0BE26-2765-4E80-BF11-6A2BC2D55D32}" type="datetime1">
              <a:rPr lang="en-US" smtClean="0"/>
              <a:t>6/19/2018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AAD5ECD-343E-48F9-81F3-C8321E8CABA4}" type="slidenum">
              <a:rPr lang="en-US" smtClean="0"/>
              <a:t>‹#›</a:t>
            </a:fld>
            <a:endParaRPr lang="en-US" dirty="0"/>
          </a:p>
        </p:txBody>
      </p:sp>
    </p:spTree>
    <p:extLst>
      <p:ext uri="{BB962C8B-B14F-4D97-AF65-F5344CB8AC3E}">
        <p14:creationId xmlns:p14="http://schemas.microsoft.com/office/powerpoint/2010/main" val="465692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02138E6-63E6-4253-9655-DCE45EBA52C9}" type="datetime1">
              <a:rPr lang="en-US" smtClean="0"/>
              <a:t>6/19/2018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AAD5ECD-343E-48F9-81F3-C8321E8CABA4}" type="slidenum">
              <a:rPr lang="en-US" smtClean="0"/>
              <a:t>‹#›</a:t>
            </a:fld>
            <a:endParaRPr lang="en-US" dirty="0"/>
          </a:p>
        </p:txBody>
      </p:sp>
    </p:spTree>
    <p:extLst>
      <p:ext uri="{BB962C8B-B14F-4D97-AF65-F5344CB8AC3E}">
        <p14:creationId xmlns:p14="http://schemas.microsoft.com/office/powerpoint/2010/main" val="2194194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AAFE51D-AE7F-49A2-83EF-8CD7359CA575}" type="datetime1">
              <a:rPr lang="en-US" smtClean="0"/>
              <a:t>6/19/2018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AAD5ECD-343E-48F9-81F3-C8321E8CABA4}" type="slidenum">
              <a:rPr lang="en-US" smtClean="0"/>
              <a:t>‹#›</a:t>
            </a:fld>
            <a:endParaRPr lang="en-US" dirty="0"/>
          </a:p>
        </p:txBody>
      </p:sp>
    </p:spTree>
    <p:extLst>
      <p:ext uri="{BB962C8B-B14F-4D97-AF65-F5344CB8AC3E}">
        <p14:creationId xmlns:p14="http://schemas.microsoft.com/office/powerpoint/2010/main" val="3254395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228FAD-515A-4E7B-8FB0-40F3CA31B10E}" type="datetime1">
              <a:rPr lang="en-US" smtClean="0"/>
              <a:t>6/19/2018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AAD5ECD-343E-48F9-81F3-C8321E8CABA4}" type="slidenum">
              <a:rPr lang="en-US" smtClean="0"/>
              <a:t>‹#›</a:t>
            </a:fld>
            <a:endParaRPr lang="en-US" dirty="0"/>
          </a:p>
        </p:txBody>
      </p:sp>
    </p:spTree>
    <p:extLst>
      <p:ext uri="{BB962C8B-B14F-4D97-AF65-F5344CB8AC3E}">
        <p14:creationId xmlns:p14="http://schemas.microsoft.com/office/powerpoint/2010/main" val="2012836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7496410-F0C2-4BA6-92BE-F36B0DC1A651}" type="datetime1">
              <a:rPr lang="en-US" smtClean="0"/>
              <a:t>6/19/2018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AAD5ECD-343E-48F9-81F3-C8321E8CABA4}" type="slidenum">
              <a:rPr lang="en-US" smtClean="0"/>
              <a:t>‹#›</a:t>
            </a:fld>
            <a:endParaRPr lang="en-US" dirty="0"/>
          </a:p>
        </p:txBody>
      </p:sp>
    </p:spTree>
    <p:extLst>
      <p:ext uri="{BB962C8B-B14F-4D97-AF65-F5344CB8AC3E}">
        <p14:creationId xmlns:p14="http://schemas.microsoft.com/office/powerpoint/2010/main" val="437755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53B6457-64E9-4E44-B020-801800DE76A4}" type="datetime1">
              <a:rPr lang="en-US" smtClean="0"/>
              <a:t>6/19/2018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AAD5ECD-343E-48F9-81F3-C8321E8CABA4}" type="slidenum">
              <a:rPr lang="en-US" smtClean="0"/>
              <a:t>‹#›</a:t>
            </a:fld>
            <a:endParaRPr lang="en-US" dirty="0"/>
          </a:p>
        </p:txBody>
      </p:sp>
      <p:sp>
        <p:nvSpPr>
          <p:cNvPr id="6" name="Rectangle 5"/>
          <p:cNvSpPr/>
          <p:nvPr userDrawn="1"/>
        </p:nvSpPr>
        <p:spPr>
          <a:xfrm>
            <a:off x="11335657" y="-17146"/>
            <a:ext cx="1524000" cy="946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2352883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EB31B8-9E2A-4AF3-BADF-90276ED7AACC}" type="datetime1">
              <a:rPr lang="en-US" smtClean="0"/>
              <a:t>6/19/2018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AAD5ECD-343E-48F9-81F3-C8321E8CABA4}" type="slidenum">
              <a:rPr lang="en-US" smtClean="0"/>
              <a:t>‹#›</a:t>
            </a:fld>
            <a:endParaRPr lang="en-US" dirty="0"/>
          </a:p>
        </p:txBody>
      </p:sp>
    </p:spTree>
    <p:extLst>
      <p:ext uri="{BB962C8B-B14F-4D97-AF65-F5344CB8AC3E}">
        <p14:creationId xmlns:p14="http://schemas.microsoft.com/office/powerpoint/2010/main" val="2332322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AFCC26A-E539-42A8-AB6B-28627DBD2486}" type="datetime1">
              <a:rPr lang="en-US" smtClean="0"/>
              <a:t>6/19/2018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AAD5ECD-343E-48F9-81F3-C8321E8CABA4}" type="slidenum">
              <a:rPr lang="en-US" smtClean="0"/>
              <a:t>‹#›</a:t>
            </a:fld>
            <a:endParaRPr lang="en-US" dirty="0"/>
          </a:p>
        </p:txBody>
      </p:sp>
    </p:spTree>
    <p:extLst>
      <p:ext uri="{BB962C8B-B14F-4D97-AF65-F5344CB8AC3E}">
        <p14:creationId xmlns:p14="http://schemas.microsoft.com/office/powerpoint/2010/main" val="34947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jpg"/><Relationship Id="rId2" Type="http://schemas.openxmlformats.org/officeDocument/2006/relationships/slideLayout" Target="../slideLayouts/slideLayout2.xml"/><Relationship Id="rId16"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Rectangle 12"/>
          <p:cNvSpPr/>
          <p:nvPr userDrawn="1"/>
        </p:nvSpPr>
        <p:spPr>
          <a:xfrm>
            <a:off x="11560082" y="228600"/>
            <a:ext cx="809718" cy="52055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1702"/>
            <a:ext cx="1723533" cy="704649"/>
          </a:xfrm>
          <a:prstGeom prst="rect">
            <a:avLst/>
          </a:prstGeom>
        </p:spPr>
      </p:pic>
      <p:sp>
        <p:nvSpPr>
          <p:cNvPr id="3" name="Text Placeholder 2"/>
          <p:cNvSpPr>
            <a:spLocks noGrp="1"/>
          </p:cNvSpPr>
          <p:nvPr>
            <p:ph type="body" idx="1"/>
          </p:nvPr>
        </p:nvSpPr>
        <p:spPr>
          <a:xfrm>
            <a:off x="355600" y="1325563"/>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57CD95-307E-4478-A533-5A8C045C423A}" type="datetime1">
              <a:rPr lang="en-US" smtClean="0"/>
              <a:t>6/19/2018</a:t>
            </a:fld>
            <a:endParaRPr lang="en-US" dirty="0"/>
          </a:p>
        </p:txBody>
      </p:sp>
      <p:sp>
        <p:nvSpPr>
          <p:cNvPr id="5" name="Footer Placeholder 4"/>
          <p:cNvSpPr>
            <a:spLocks noGrp="1"/>
          </p:cNvSpPr>
          <p:nvPr>
            <p:ph type="ftr" sz="quarter" idx="3"/>
          </p:nvPr>
        </p:nvSpPr>
        <p:spPr>
          <a:xfrm>
            <a:off x="355600" y="6164982"/>
            <a:ext cx="4114800" cy="365125"/>
          </a:xfrm>
          <a:prstGeom prst="rect">
            <a:avLst/>
          </a:prstGeom>
        </p:spPr>
        <p:txBody>
          <a:bodyPr vert="horz" lIns="91440" tIns="45720" rIns="91440" bIns="45720" rtlCol="0" anchor="ctr"/>
          <a:lstStyle>
            <a:lvl1pPr algn="l">
              <a:defRPr sz="1200" b="1">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1699782" y="280510"/>
            <a:ext cx="1673318" cy="365125"/>
          </a:xfrm>
          <a:prstGeom prst="rect">
            <a:avLst/>
          </a:prstGeom>
        </p:spPr>
        <p:txBody>
          <a:bodyPr vert="horz" lIns="91440" tIns="45720" rIns="91440" bIns="45720" rtlCol="0" anchor="ctr"/>
          <a:lstStyle>
            <a:lvl1pPr algn="l">
              <a:defRPr sz="1400" b="1">
                <a:solidFill>
                  <a:schemeClr val="bg1"/>
                </a:solidFill>
              </a:defRPr>
            </a:lvl1pPr>
          </a:lstStyle>
          <a:p>
            <a:fld id="{4AAD5ECD-343E-48F9-81F3-C8321E8CABA4}" type="slidenum">
              <a:rPr lang="en-US" smtClean="0"/>
              <a:t>‹#›</a:t>
            </a:fld>
            <a:endParaRPr lang="en-US" dirty="0"/>
          </a:p>
        </p:txBody>
      </p:sp>
      <p:sp>
        <p:nvSpPr>
          <p:cNvPr id="2" name="Title Placeholder 1"/>
          <p:cNvSpPr>
            <a:spLocks noGrp="1"/>
          </p:cNvSpPr>
          <p:nvPr>
            <p:ph type="title"/>
          </p:nvPr>
        </p:nvSpPr>
        <p:spPr>
          <a:xfrm>
            <a:off x="355600" y="-17146"/>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pic>
        <p:nvPicPr>
          <p:cNvPr id="9" name="Picture 8"/>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9852118" y="6020737"/>
            <a:ext cx="1707964" cy="496168"/>
          </a:xfrm>
          <a:prstGeom prst="rect">
            <a:avLst/>
          </a:prstGeom>
        </p:spPr>
      </p:pic>
      <p:pic>
        <p:nvPicPr>
          <p:cNvPr id="11" name="Picture 1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130518" y="6181291"/>
            <a:ext cx="6121400" cy="292100"/>
          </a:xfrm>
          <a:prstGeom prst="rect">
            <a:avLst/>
          </a:prstGeom>
        </p:spPr>
      </p:pic>
      <p:pic>
        <p:nvPicPr>
          <p:cNvPr id="7" name="Picture 6"/>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354376" y="5920596"/>
            <a:ext cx="1774283" cy="680141"/>
          </a:xfrm>
          <a:prstGeom prst="rect">
            <a:avLst/>
          </a:prstGeom>
        </p:spPr>
      </p:pic>
      <p:pic>
        <p:nvPicPr>
          <p:cNvPr id="14" name="Picture 13"/>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rot="10800000">
            <a:off x="10478741" y="6163625"/>
            <a:ext cx="1723533" cy="704649"/>
          </a:xfrm>
          <a:prstGeom prst="rect">
            <a:avLst/>
          </a:prstGeom>
        </p:spPr>
      </p:pic>
    </p:spTree>
    <p:extLst>
      <p:ext uri="{BB962C8B-B14F-4D97-AF65-F5344CB8AC3E}">
        <p14:creationId xmlns:p14="http://schemas.microsoft.com/office/powerpoint/2010/main" val="10372259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ftr="0" dt="0"/>
  <p:txStyles>
    <p:titleStyle>
      <a:lvl1pPr algn="l" defTabSz="914400" rtl="0" eaLnBrk="1" latinLnBrk="0" hangingPunct="1">
        <a:lnSpc>
          <a:spcPct val="90000"/>
        </a:lnSpc>
        <a:spcBef>
          <a:spcPct val="0"/>
        </a:spcBef>
        <a:buNone/>
        <a:defRPr sz="3200" b="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e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2.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4.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5.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diagramLayout" Target="../diagrams/layout1.xml"/><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diagramData" Target="../diagrams/data1.xml"/><Relationship Id="rId16" Type="http://schemas.openxmlformats.org/officeDocument/2006/relationships/image" Target="../media/image16.png"/><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image" Target="../media/image11.png"/><Relationship Id="rId5" Type="http://schemas.openxmlformats.org/officeDocument/2006/relationships/diagramColors" Target="../diagrams/colors1.xml"/><Relationship Id="rId15" Type="http://schemas.openxmlformats.org/officeDocument/2006/relationships/image" Target="../media/image15.png"/><Relationship Id="rId10" Type="http://schemas.openxmlformats.org/officeDocument/2006/relationships/image" Target="../media/image10.png"/><Relationship Id="rId19" Type="http://schemas.microsoft.com/office/2007/relationships/hdphoto" Target="../media/hdphoto1.wdp"/><Relationship Id="rId4" Type="http://schemas.openxmlformats.org/officeDocument/2006/relationships/diagramQuickStyle" Target="../diagrams/quickStyle1.xml"/><Relationship Id="rId9" Type="http://schemas.openxmlformats.org/officeDocument/2006/relationships/image" Target="../media/image9.png"/><Relationship Id="rId14"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7.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9.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40.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3.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4.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5.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6.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7.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8.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9.jp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50.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1.jp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Layout" Target="../diagrams/layout2.xml"/><Relationship Id="rId7" Type="http://schemas.openxmlformats.org/officeDocument/2006/relationships/image" Target="../media/image19.jpg"/><Relationship Id="rId12" Type="http://schemas.microsoft.com/office/2007/relationships/diagramDrawing" Target="../diagrams/drawing3.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openxmlformats.org/officeDocument/2006/relationships/diagramColors" Target="../diagrams/colors3.xml"/><Relationship Id="rId5" Type="http://schemas.openxmlformats.org/officeDocument/2006/relationships/diagramColors" Target="../diagrams/colors2.xml"/><Relationship Id="rId10" Type="http://schemas.openxmlformats.org/officeDocument/2006/relationships/diagramQuickStyle" Target="../diagrams/quickStyle3.xml"/><Relationship Id="rId4" Type="http://schemas.openxmlformats.org/officeDocument/2006/relationships/diagramQuickStyle" Target="../diagrams/quickStyle2.xml"/><Relationship Id="rId9"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Yanfeng Visteon</a:t>
            </a:r>
            <a:br>
              <a:rPr lang="en-US" dirty="0" smtClean="0"/>
            </a:br>
            <a:r>
              <a:rPr lang="en-US" dirty="0" smtClean="0"/>
              <a:t>SUPPLIER APQP PORTAL</a:t>
            </a:r>
            <a:br>
              <a:rPr lang="en-US" dirty="0" smtClean="0"/>
            </a:br>
            <a:endParaRPr lang="en-US" dirty="0"/>
          </a:p>
        </p:txBody>
      </p:sp>
      <p:sp>
        <p:nvSpPr>
          <p:cNvPr id="3" name="Subtitle 2"/>
          <p:cNvSpPr>
            <a:spLocks noGrp="1"/>
          </p:cNvSpPr>
          <p:nvPr>
            <p:ph type="subTitle" idx="1"/>
          </p:nvPr>
        </p:nvSpPr>
        <p:spPr>
          <a:xfrm>
            <a:off x="5638800" y="4021892"/>
            <a:ext cx="5524500" cy="1655762"/>
          </a:xfrm>
        </p:spPr>
        <p:txBody>
          <a:bodyPr/>
          <a:lstStyle/>
          <a:p>
            <a:r>
              <a:rPr lang="en-US" dirty="0" smtClean="0"/>
              <a:t>Project Discussion / </a:t>
            </a:r>
            <a:r>
              <a:rPr lang="zh-CN" altLang="en-US" dirty="0" smtClean="0"/>
              <a:t>项目讨论</a:t>
            </a:r>
            <a:endParaRPr lang="en-US" dirty="0" smtClean="0"/>
          </a:p>
          <a:p>
            <a:r>
              <a:rPr lang="en-US" dirty="0" smtClean="0"/>
              <a:t>Jan 3</a:t>
            </a:r>
            <a:r>
              <a:rPr lang="en-US" baseline="30000" dirty="0" smtClean="0"/>
              <a:t>rd</a:t>
            </a:r>
            <a:r>
              <a:rPr lang="en-US" dirty="0" smtClean="0"/>
              <a:t> 2018</a:t>
            </a:r>
          </a:p>
          <a:p>
            <a:r>
              <a:rPr lang="en-US" smtClean="0"/>
              <a:t>V3.0</a:t>
            </a:r>
            <a:endParaRPr lang="en-US" dirty="0"/>
          </a:p>
        </p:txBody>
      </p:sp>
    </p:spTree>
    <p:extLst>
      <p:ext uri="{BB962C8B-B14F-4D97-AF65-F5344CB8AC3E}">
        <p14:creationId xmlns:p14="http://schemas.microsoft.com/office/powerpoint/2010/main" val="38451777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b="1" dirty="0" smtClean="0"/>
              <a:t>Requirements Understanding</a:t>
            </a:r>
            <a:r>
              <a:rPr lang="en-US" altLang="zh-CN" dirty="0" smtClean="0"/>
              <a:t/>
            </a:r>
            <a:br>
              <a:rPr lang="en-US" altLang="zh-CN" dirty="0" smtClean="0"/>
            </a:br>
            <a:r>
              <a:rPr lang="en-US" altLang="zh-CN" sz="3100" dirty="0" smtClean="0"/>
              <a:t>- Non-Functional Requirements</a:t>
            </a:r>
            <a:endParaRPr lang="zh-CN" altLang="en-US" dirty="0"/>
          </a:p>
        </p:txBody>
      </p:sp>
      <p:sp>
        <p:nvSpPr>
          <p:cNvPr id="3" name="内容占位符 2"/>
          <p:cNvSpPr>
            <a:spLocks noGrp="1"/>
          </p:cNvSpPr>
          <p:nvPr>
            <p:ph idx="1"/>
          </p:nvPr>
        </p:nvSpPr>
        <p:spPr/>
        <p:txBody>
          <a:bodyPr/>
          <a:lstStyle/>
          <a:p>
            <a:pPr>
              <a:buFont typeface="Wingdings" panose="05000000000000000000" pitchFamily="2" charset="2"/>
              <a:buChar char="n"/>
            </a:pPr>
            <a:r>
              <a:rPr lang="en-US" altLang="zh-CN" dirty="0" smtClean="0"/>
              <a:t>The application should be deployed on the cloud, and the following characteristics should be considered :</a:t>
            </a:r>
          </a:p>
          <a:p>
            <a:pPr lvl="1">
              <a:buFont typeface="Wingdings" panose="05000000000000000000" pitchFamily="2" charset="2"/>
              <a:buChar char="Ø"/>
            </a:pPr>
            <a:r>
              <a:rPr lang="en-US" altLang="zh-CN" dirty="0" smtClean="0">
                <a:solidFill>
                  <a:schemeClr val="accent2">
                    <a:lumMod val="75000"/>
                  </a:schemeClr>
                </a:solidFill>
              </a:rPr>
              <a:t>Usability : System should be User-friendly with minimum clicks to complete each function</a:t>
            </a:r>
          </a:p>
          <a:p>
            <a:pPr lvl="1">
              <a:buFont typeface="Wingdings" panose="05000000000000000000" pitchFamily="2" charset="2"/>
              <a:buChar char="Ø"/>
            </a:pPr>
            <a:r>
              <a:rPr lang="en-US" altLang="zh-CN" dirty="0" smtClean="0">
                <a:solidFill>
                  <a:srgbClr val="00B050"/>
                </a:solidFill>
              </a:rPr>
              <a:t>Availability : 99.9% uptime on internet zone. Planned Backup and maintenance will be done during week ends / off peak hours.</a:t>
            </a:r>
          </a:p>
          <a:p>
            <a:pPr lvl="1">
              <a:buFont typeface="Wingdings" panose="05000000000000000000" pitchFamily="2" charset="2"/>
              <a:buChar char="Ø"/>
            </a:pPr>
            <a:r>
              <a:rPr lang="en-US" altLang="zh-CN" dirty="0" smtClean="0">
                <a:solidFill>
                  <a:schemeClr val="accent5">
                    <a:lumMod val="75000"/>
                  </a:schemeClr>
                </a:solidFill>
              </a:rPr>
              <a:t>Scalability: Select the amount of RAM required for running the application and then scale up and out dynamically</a:t>
            </a:r>
          </a:p>
          <a:p>
            <a:pPr lvl="1">
              <a:buFont typeface="Wingdings" panose="05000000000000000000" pitchFamily="2" charset="2"/>
              <a:buChar char="Ø"/>
            </a:pPr>
            <a:r>
              <a:rPr lang="en-US" altLang="zh-CN" dirty="0" smtClean="0">
                <a:solidFill>
                  <a:srgbClr val="C00000"/>
                </a:solidFill>
              </a:rPr>
              <a:t>Security : End to End Encryption using TLS 1.2 and Data At Rest Encryption </a:t>
            </a:r>
          </a:p>
          <a:p>
            <a:pPr lvl="1">
              <a:buFont typeface="Wingdings" panose="05000000000000000000" pitchFamily="2" charset="2"/>
              <a:buChar char="Ø"/>
            </a:pPr>
            <a:r>
              <a:rPr lang="en-US" altLang="zh-CN" dirty="0" smtClean="0">
                <a:solidFill>
                  <a:schemeClr val="tx2">
                    <a:lumMod val="75000"/>
                  </a:schemeClr>
                </a:solidFill>
              </a:rPr>
              <a:t>System Logging strategy: User access logs to application, Transaction logs for key transactions</a:t>
            </a:r>
            <a:endParaRPr lang="zh-CN" altLang="en-US" dirty="0">
              <a:solidFill>
                <a:schemeClr val="tx2">
                  <a:lumMod val="75000"/>
                </a:schemeClr>
              </a:solidFill>
            </a:endParaRPr>
          </a:p>
        </p:txBody>
      </p:sp>
      <p:sp>
        <p:nvSpPr>
          <p:cNvPr id="4" name="Footer Placeholder 3"/>
          <p:cNvSpPr>
            <a:spLocks noGrp="1"/>
          </p:cNvSpPr>
          <p:nvPr>
            <p:ph type="ftr" sz="quarter" idx="11"/>
          </p:nvPr>
        </p:nvSpPr>
        <p:spPr>
          <a:xfrm>
            <a:off x="3751943" y="6492875"/>
            <a:ext cx="4114800" cy="365125"/>
          </a:xfrm>
        </p:spPr>
        <p:txBody>
          <a:bodyPr/>
          <a:lstStyle/>
          <a:p>
            <a:r>
              <a:rPr lang="en-IN" altLang="zh-CN" dirty="0" err="1" smtClean="0"/>
              <a:t>Cpyright</a:t>
            </a:r>
            <a:r>
              <a:rPr lang="en-IN" altLang="zh-CN" dirty="0" smtClean="0"/>
              <a:t> © 2018 Omnex Inc. </a:t>
            </a:r>
            <a:endParaRPr lang="zh-CN" altLang="en-US" dirty="0"/>
          </a:p>
        </p:txBody>
      </p:sp>
      <p:sp>
        <p:nvSpPr>
          <p:cNvPr id="5" name="Rectangular Callout 4"/>
          <p:cNvSpPr/>
          <p:nvPr/>
        </p:nvSpPr>
        <p:spPr>
          <a:xfrm>
            <a:off x="8729132" y="170092"/>
            <a:ext cx="2319867" cy="651176"/>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Provide a 1 liner for each</a:t>
            </a:r>
            <a:endParaRPr lang="en-US" dirty="0"/>
          </a:p>
        </p:txBody>
      </p:sp>
    </p:spTree>
    <p:extLst>
      <p:ext uri="{BB962C8B-B14F-4D97-AF65-F5344CB8AC3E}">
        <p14:creationId xmlns:p14="http://schemas.microsoft.com/office/powerpoint/2010/main" val="33387857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Agenda/</a:t>
            </a:r>
            <a:r>
              <a:rPr lang="zh-CN" altLang="en-US" dirty="0"/>
              <a:t>议程</a:t>
            </a:r>
          </a:p>
        </p:txBody>
      </p:sp>
      <p:sp>
        <p:nvSpPr>
          <p:cNvPr id="3" name="内容占位符 2"/>
          <p:cNvSpPr>
            <a:spLocks noGrp="1"/>
          </p:cNvSpPr>
          <p:nvPr>
            <p:ph idx="1"/>
          </p:nvPr>
        </p:nvSpPr>
        <p:spPr>
          <a:xfrm>
            <a:off x="1097280" y="1195754"/>
            <a:ext cx="10058400" cy="4909624"/>
          </a:xfrm>
        </p:spPr>
        <p:txBody>
          <a:bodyPr>
            <a:normAutofit/>
          </a:bodyPr>
          <a:lstStyle/>
          <a:p>
            <a:pPr>
              <a:buFont typeface="Wingdings" panose="05000000000000000000" pitchFamily="2" charset="2"/>
              <a:buChar char="n"/>
            </a:pPr>
            <a:r>
              <a:rPr lang="en-US" altLang="zh-CN" sz="1800" dirty="0"/>
              <a:t>Omnex &amp; Yanfeng Team Introductions / </a:t>
            </a:r>
            <a:r>
              <a:rPr lang="zh-CN" altLang="en-US" sz="1800" dirty="0"/>
              <a:t>团队介绍</a:t>
            </a:r>
            <a:endParaRPr lang="en-US" altLang="zh-CN" sz="1800" dirty="0"/>
          </a:p>
          <a:p>
            <a:pPr>
              <a:buFont typeface="Wingdings" panose="05000000000000000000" pitchFamily="2" charset="2"/>
              <a:buChar char="n"/>
            </a:pPr>
            <a:r>
              <a:rPr lang="en-US" altLang="zh-CN" sz="1800" dirty="0"/>
              <a:t>Customer Requirements / </a:t>
            </a:r>
            <a:r>
              <a:rPr lang="zh-CN" altLang="en-US" sz="1800" dirty="0"/>
              <a:t>客户需求</a:t>
            </a:r>
            <a:endParaRPr lang="en-US" altLang="zh-CN" sz="1800" dirty="0"/>
          </a:p>
          <a:p>
            <a:pPr lvl="1"/>
            <a:r>
              <a:rPr lang="en-US" altLang="zh-CN" sz="1400" dirty="0"/>
              <a:t>Background &amp; Pain Point / </a:t>
            </a:r>
            <a:r>
              <a:rPr lang="zh-CN" altLang="en-US" sz="1400" dirty="0"/>
              <a:t>需求背景和痛点</a:t>
            </a:r>
            <a:endParaRPr lang="en-US" altLang="zh-CN" sz="1400" dirty="0"/>
          </a:p>
          <a:p>
            <a:pPr lvl="1"/>
            <a:r>
              <a:rPr lang="en-US" altLang="zh-CN" sz="1400" dirty="0"/>
              <a:t>Requirements Specification / </a:t>
            </a:r>
            <a:r>
              <a:rPr lang="zh-CN" altLang="en-US" sz="1400" dirty="0"/>
              <a:t>需求说明</a:t>
            </a:r>
            <a:endParaRPr lang="en-US" altLang="zh-CN" sz="1400" dirty="0"/>
          </a:p>
          <a:p>
            <a:pPr>
              <a:buFont typeface="Wingdings" panose="05000000000000000000" pitchFamily="2" charset="2"/>
              <a:buChar char="n"/>
            </a:pPr>
            <a:r>
              <a:rPr lang="en-US" altLang="zh-CN" sz="1800" dirty="0"/>
              <a:t>Understanding of Customer Requirements / </a:t>
            </a:r>
            <a:r>
              <a:rPr lang="zh-CN" altLang="en-US" sz="1800" dirty="0"/>
              <a:t>需求理解</a:t>
            </a:r>
            <a:endParaRPr lang="en-US" altLang="zh-CN" sz="1800" dirty="0"/>
          </a:p>
          <a:p>
            <a:pPr lvl="1"/>
            <a:r>
              <a:rPr lang="en-US" altLang="zh-CN" sz="1400" dirty="0"/>
              <a:t>Functional Requirements / </a:t>
            </a:r>
            <a:r>
              <a:rPr lang="zh-CN" altLang="en-US" sz="1400" dirty="0"/>
              <a:t>功能性需求</a:t>
            </a:r>
            <a:endParaRPr lang="en-US" altLang="zh-CN" sz="1400" dirty="0"/>
          </a:p>
          <a:p>
            <a:pPr>
              <a:buFont typeface="Wingdings" panose="05000000000000000000" pitchFamily="2" charset="2"/>
              <a:buChar char="n"/>
            </a:pPr>
            <a:r>
              <a:rPr lang="en-US" altLang="zh-CN" sz="1800" dirty="0" smtClean="0">
                <a:solidFill>
                  <a:srgbClr val="FFC000"/>
                </a:solidFill>
              </a:rPr>
              <a:t>OMNEX </a:t>
            </a:r>
            <a:r>
              <a:rPr lang="en-US" altLang="zh-CN" sz="1800" dirty="0">
                <a:solidFill>
                  <a:srgbClr val="FFC000"/>
                </a:solidFill>
              </a:rPr>
              <a:t>Solution / OMNEX </a:t>
            </a:r>
            <a:r>
              <a:rPr lang="zh-CN" altLang="en-US" sz="1800" dirty="0">
                <a:solidFill>
                  <a:srgbClr val="FFC000"/>
                </a:solidFill>
              </a:rPr>
              <a:t>解决方案</a:t>
            </a:r>
            <a:endParaRPr lang="en-US" altLang="zh-CN" sz="1800" dirty="0">
              <a:solidFill>
                <a:srgbClr val="FFC000"/>
              </a:solidFill>
            </a:endParaRPr>
          </a:p>
          <a:p>
            <a:pPr lvl="1"/>
            <a:r>
              <a:rPr lang="en-US" altLang="zh-CN" sz="1400" dirty="0">
                <a:solidFill>
                  <a:schemeClr val="accent5"/>
                </a:solidFill>
              </a:rPr>
              <a:t>Application Architecture / </a:t>
            </a:r>
            <a:r>
              <a:rPr lang="zh-CN" altLang="en-US" sz="1400" dirty="0">
                <a:solidFill>
                  <a:schemeClr val="accent5"/>
                </a:solidFill>
              </a:rPr>
              <a:t>应用架构</a:t>
            </a:r>
            <a:endParaRPr lang="en-US" altLang="zh-CN" sz="1400" dirty="0">
              <a:solidFill>
                <a:schemeClr val="accent5"/>
              </a:solidFill>
            </a:endParaRPr>
          </a:p>
          <a:p>
            <a:pPr lvl="1"/>
            <a:r>
              <a:rPr lang="en-US" altLang="zh-CN" sz="1400" dirty="0" smtClean="0">
                <a:solidFill>
                  <a:schemeClr val="accent5"/>
                </a:solidFill>
              </a:rPr>
              <a:t>System </a:t>
            </a:r>
            <a:r>
              <a:rPr lang="en-US" altLang="zh-CN" sz="1400" dirty="0">
                <a:solidFill>
                  <a:schemeClr val="accent5"/>
                </a:solidFill>
              </a:rPr>
              <a:t>Infrastructure /  </a:t>
            </a:r>
            <a:r>
              <a:rPr lang="zh-CN" altLang="en-US" sz="1400" dirty="0">
                <a:solidFill>
                  <a:schemeClr val="accent5"/>
                </a:solidFill>
              </a:rPr>
              <a:t>系统部署架构</a:t>
            </a:r>
            <a:endParaRPr lang="en-US" altLang="zh-CN" sz="1400" dirty="0">
              <a:solidFill>
                <a:schemeClr val="accent5"/>
              </a:solidFill>
            </a:endParaRPr>
          </a:p>
          <a:p>
            <a:pPr lvl="1"/>
            <a:r>
              <a:rPr lang="en-US" altLang="zh-CN" sz="1400" dirty="0">
                <a:solidFill>
                  <a:schemeClr val="accent5"/>
                </a:solidFill>
              </a:rPr>
              <a:t>Application Feature List / </a:t>
            </a:r>
            <a:r>
              <a:rPr lang="zh-CN" altLang="en-US" sz="1400" dirty="0">
                <a:solidFill>
                  <a:schemeClr val="accent5"/>
                </a:solidFill>
              </a:rPr>
              <a:t>应用功能</a:t>
            </a:r>
            <a:r>
              <a:rPr lang="zh-CN" altLang="en-US" sz="1400" dirty="0" smtClean="0">
                <a:solidFill>
                  <a:schemeClr val="accent5"/>
                </a:solidFill>
              </a:rPr>
              <a:t>清单</a:t>
            </a:r>
            <a:endParaRPr lang="en-US" altLang="zh-CN" sz="1400" dirty="0" smtClean="0">
              <a:solidFill>
                <a:schemeClr val="accent5"/>
              </a:solidFill>
            </a:endParaRPr>
          </a:p>
          <a:p>
            <a:pPr lvl="1"/>
            <a:r>
              <a:rPr lang="en-US" altLang="zh-CN" sz="1400" dirty="0" smtClean="0">
                <a:solidFill>
                  <a:schemeClr val="accent5"/>
                </a:solidFill>
              </a:rPr>
              <a:t>Software Prototype / </a:t>
            </a:r>
            <a:r>
              <a:rPr lang="zh-CN" altLang="en-US" sz="1400" dirty="0" smtClean="0">
                <a:solidFill>
                  <a:schemeClr val="accent5"/>
                </a:solidFill>
              </a:rPr>
              <a:t>软件原型</a:t>
            </a:r>
            <a:endParaRPr lang="en-US" altLang="zh-CN" sz="1400" dirty="0">
              <a:solidFill>
                <a:schemeClr val="accent5"/>
              </a:solidFill>
            </a:endParaRPr>
          </a:p>
          <a:p>
            <a:pPr marL="228600" lvl="1">
              <a:spcBef>
                <a:spcPts val="1000"/>
              </a:spcBef>
              <a:spcAft>
                <a:spcPts val="200"/>
              </a:spcAft>
              <a:buSzPct val="100000"/>
              <a:buFont typeface="Wingdings" panose="05000000000000000000" pitchFamily="2" charset="2"/>
              <a:buChar char="n"/>
            </a:pPr>
            <a:r>
              <a:rPr lang="en-US" altLang="zh-CN" sz="1800" dirty="0"/>
              <a:t>Project Implementation Methodology / </a:t>
            </a:r>
            <a:r>
              <a:rPr lang="zh-CN" altLang="en-US" sz="1800" dirty="0"/>
              <a:t>项目实施方法论</a:t>
            </a:r>
            <a:endParaRPr lang="en-US" altLang="zh-CN" sz="1800" dirty="0"/>
          </a:p>
          <a:p>
            <a:pPr>
              <a:buFont typeface="Wingdings" panose="05000000000000000000" pitchFamily="2" charset="2"/>
              <a:buChar char="n"/>
            </a:pPr>
            <a:r>
              <a:rPr lang="en-US" altLang="zh-CN" sz="1800" dirty="0"/>
              <a:t>Implementation &amp; Release Plan / </a:t>
            </a:r>
            <a:r>
              <a:rPr lang="zh-CN" altLang="en-US" sz="1800" dirty="0"/>
              <a:t>实施和发布计划</a:t>
            </a:r>
            <a:endParaRPr lang="en-US" altLang="zh-CN" sz="1800" dirty="0"/>
          </a:p>
          <a:p>
            <a:pPr>
              <a:buFont typeface="Wingdings" panose="05000000000000000000" pitchFamily="2" charset="2"/>
              <a:buChar char="n"/>
            </a:pPr>
            <a:r>
              <a:rPr lang="en-US" altLang="zh-CN" sz="1800" dirty="0"/>
              <a:t>Q&amp;A / </a:t>
            </a:r>
            <a:r>
              <a:rPr lang="zh-CN" altLang="en-US" sz="1800" dirty="0"/>
              <a:t>问题与回答</a:t>
            </a:r>
            <a:endParaRPr lang="en-US" altLang="zh-CN" sz="1800" dirty="0"/>
          </a:p>
          <a:p>
            <a:pPr lvl="1">
              <a:buFont typeface="Wingdings" panose="05000000000000000000" pitchFamily="2" charset="2"/>
              <a:buChar char="n"/>
            </a:pPr>
            <a:endParaRPr lang="en-US" altLang="zh-CN" dirty="0"/>
          </a:p>
          <a:p>
            <a:pPr lvl="1"/>
            <a:endParaRPr lang="zh-CN" altLang="en-US" dirty="0"/>
          </a:p>
        </p:txBody>
      </p:sp>
      <p:sp>
        <p:nvSpPr>
          <p:cNvPr id="4" name="Footer Placeholder 3"/>
          <p:cNvSpPr>
            <a:spLocks noGrp="1"/>
          </p:cNvSpPr>
          <p:nvPr>
            <p:ph type="ftr" sz="quarter" idx="11"/>
          </p:nvPr>
        </p:nvSpPr>
        <p:spPr>
          <a:xfrm>
            <a:off x="4622800" y="6429682"/>
            <a:ext cx="4114800" cy="365125"/>
          </a:xfrm>
        </p:spPr>
        <p:txBody>
          <a:bodyPr/>
          <a:lstStyle/>
          <a:p>
            <a:r>
              <a:rPr lang="en-IN" altLang="zh-CN" dirty="0" smtClean="0"/>
              <a:t>Copyright © 2018 Omnex Inc. </a:t>
            </a:r>
            <a:endParaRPr lang="zh-CN" altLang="en-US" dirty="0"/>
          </a:p>
        </p:txBody>
      </p:sp>
    </p:spTree>
    <p:extLst>
      <p:ext uri="{BB962C8B-B14F-4D97-AF65-F5344CB8AC3E}">
        <p14:creationId xmlns:p14="http://schemas.microsoft.com/office/powerpoint/2010/main" val="23790503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l" eaLnBrk="1" hangingPunct="1"/>
            <a:r>
              <a:rPr lang="en-US" sz="2800" b="1" dirty="0" smtClean="0">
                <a:solidFill>
                  <a:srgbClr val="548DD4"/>
                </a:solidFill>
                <a:latin typeface="Calibri" panose="020F0502020204030204" pitchFamily="34" charset="0"/>
                <a:ea typeface="+mn-ea"/>
                <a:cs typeface="Arial" panose="020B0604020202020204" pitchFamily="34" charset="0"/>
              </a:rPr>
              <a:t>YANFENG SUPPLIER APQP PORTAL / </a:t>
            </a:r>
            <a:r>
              <a:rPr lang="zh-CN" altLang="en-US" sz="2800" b="1" dirty="0" smtClean="0">
                <a:solidFill>
                  <a:srgbClr val="548DD4"/>
                </a:solidFill>
                <a:latin typeface="Calibri" panose="020F0502020204030204" pitchFamily="34" charset="0"/>
                <a:ea typeface="+mn-ea"/>
                <a:cs typeface="Arial" panose="020B0604020202020204" pitchFamily="34" charset="0"/>
              </a:rPr>
              <a:t>延锋供应商</a:t>
            </a:r>
            <a:r>
              <a:rPr lang="en-US" altLang="zh-CN" sz="2800" b="1" dirty="0" smtClean="0">
                <a:solidFill>
                  <a:srgbClr val="548DD4"/>
                </a:solidFill>
                <a:latin typeface="Calibri" panose="020F0502020204030204" pitchFamily="34" charset="0"/>
                <a:ea typeface="+mn-ea"/>
                <a:cs typeface="Arial" panose="020B0604020202020204" pitchFamily="34" charset="0"/>
              </a:rPr>
              <a:t>APQP</a:t>
            </a:r>
            <a:r>
              <a:rPr lang="zh-CN" altLang="en-US" sz="2800" b="1" dirty="0" smtClean="0">
                <a:solidFill>
                  <a:srgbClr val="548DD4"/>
                </a:solidFill>
                <a:latin typeface="Calibri" panose="020F0502020204030204" pitchFamily="34" charset="0"/>
                <a:ea typeface="+mn-ea"/>
                <a:cs typeface="Arial" panose="020B0604020202020204" pitchFamily="34" charset="0"/>
              </a:rPr>
              <a:t>入口</a:t>
            </a:r>
            <a:endParaRPr lang="en-US" sz="2800" b="1" dirty="0">
              <a:solidFill>
                <a:srgbClr val="548DD4"/>
              </a:solidFill>
              <a:latin typeface="Calibri" panose="020F0502020204030204" pitchFamily="34" charset="0"/>
              <a:ea typeface="+mn-ea"/>
              <a:cs typeface="Arial" panose="020B0604020202020204" pitchFamily="34" charset="0"/>
            </a:endParaRPr>
          </a:p>
        </p:txBody>
      </p:sp>
      <p:sp>
        <p:nvSpPr>
          <p:cNvPr id="4" name="Slide Number Placeholder 3"/>
          <p:cNvSpPr>
            <a:spLocks noGrp="1"/>
          </p:cNvSpPr>
          <p:nvPr>
            <p:ph type="sldNum" sz="quarter" idx="4294967295"/>
          </p:nvPr>
        </p:nvSpPr>
        <p:spPr>
          <a:xfrm>
            <a:off x="11696820" y="356872"/>
            <a:ext cx="1371243" cy="274249"/>
          </a:xfrm>
          <a:prstGeom prst="rect">
            <a:avLst/>
          </a:prstGeom>
        </p:spPr>
        <p:txBody>
          <a:bodyPr/>
          <a:lstStyle/>
          <a:p>
            <a:fld id="{A7F8E3F6-DE14-48B2-B2BC-6FABA9630FB8}" type="slidenum">
              <a:rPr lang="en-US" smtClean="0"/>
              <a:t>12</a:t>
            </a:fld>
            <a:endParaRPr lang="en-US" dirty="0"/>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622886" y="2390904"/>
            <a:ext cx="6759250" cy="4515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7" name="Group 16"/>
          <p:cNvGrpSpPr>
            <a:grpSpLocks/>
          </p:cNvGrpSpPr>
          <p:nvPr/>
        </p:nvGrpSpPr>
        <p:grpSpPr bwMode="auto">
          <a:xfrm>
            <a:off x="750691" y="694945"/>
            <a:ext cx="6394688" cy="5857444"/>
            <a:chOff x="3875087" y="541338"/>
            <a:chExt cx="6370637" cy="6059487"/>
          </a:xfrm>
        </p:grpSpPr>
        <p:pic>
          <p:nvPicPr>
            <p:cNvPr id="18" name="Content Placeholder 3"/>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75087" y="541338"/>
              <a:ext cx="6370637" cy="605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Box 6"/>
            <p:cNvSpPr txBox="1">
              <a:spLocks noChangeArrowheads="1"/>
            </p:cNvSpPr>
            <p:nvPr/>
          </p:nvSpPr>
          <p:spPr bwMode="auto">
            <a:xfrm>
              <a:off x="4165422" y="2598738"/>
              <a:ext cx="1078277" cy="764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r>
                <a:rPr lang="en-IN" altLang="en-US" sz="1400" b="1" dirty="0" smtClean="0">
                  <a:solidFill>
                    <a:schemeClr val="bg1"/>
                  </a:solidFill>
                  <a:latin typeface="Trebuchet MS" panose="020B0603020202020204" pitchFamily="34" charset="0"/>
                </a:rPr>
                <a:t>SUPPLIER</a:t>
              </a:r>
            </a:p>
            <a:p>
              <a:pPr algn="ctr">
                <a:spcBef>
                  <a:spcPct val="0"/>
                </a:spcBef>
                <a:buFontTx/>
                <a:buNone/>
              </a:pPr>
              <a:r>
                <a:rPr lang="en-IN" altLang="en-US" sz="1400" b="1" dirty="0" smtClean="0">
                  <a:solidFill>
                    <a:schemeClr val="bg1"/>
                  </a:solidFill>
                  <a:latin typeface="Trebuchet MS" panose="020B0603020202020204" pitchFamily="34" charset="0"/>
                </a:rPr>
                <a:t>PORTAL</a:t>
              </a:r>
            </a:p>
            <a:p>
              <a:pPr algn="ctr">
                <a:spcBef>
                  <a:spcPct val="0"/>
                </a:spcBef>
                <a:buFontTx/>
                <a:buNone/>
              </a:pPr>
              <a:r>
                <a:rPr lang="zh-CN" altLang="en-US" sz="1400" b="1" dirty="0" smtClean="0">
                  <a:solidFill>
                    <a:schemeClr val="bg1"/>
                  </a:solidFill>
                  <a:latin typeface="Trebuchet MS" panose="020B0603020202020204" pitchFamily="34" charset="0"/>
                </a:rPr>
                <a:t>供应商入口</a:t>
              </a:r>
              <a:endParaRPr lang="en-IN" altLang="en-US" sz="1400" b="1" dirty="0">
                <a:solidFill>
                  <a:schemeClr val="bg1"/>
                </a:solidFill>
                <a:latin typeface="Trebuchet MS" panose="020B0603020202020204" pitchFamily="34" charset="0"/>
              </a:endParaRPr>
            </a:p>
          </p:txBody>
        </p:sp>
        <p:sp>
          <p:nvSpPr>
            <p:cNvPr id="20" name="TextBox 7"/>
            <p:cNvSpPr txBox="1">
              <a:spLocks noChangeArrowheads="1"/>
            </p:cNvSpPr>
            <p:nvPr/>
          </p:nvSpPr>
          <p:spPr bwMode="auto">
            <a:xfrm>
              <a:off x="8456340" y="2011655"/>
              <a:ext cx="1789384" cy="1432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endParaRPr lang="en-US" altLang="en-US" sz="1400" b="1" dirty="0" smtClean="0">
                <a:solidFill>
                  <a:schemeClr val="bg1"/>
                </a:solidFill>
                <a:latin typeface="Trebuchet MS" panose="020B0603020202020204" pitchFamily="34" charset="0"/>
              </a:endParaRPr>
            </a:p>
            <a:p>
              <a:pPr algn="ctr">
                <a:spcBef>
                  <a:spcPct val="0"/>
                </a:spcBef>
                <a:buFontTx/>
                <a:buNone/>
              </a:pPr>
              <a:r>
                <a:rPr lang="en-US" altLang="en-US" sz="1400" b="1" dirty="0" smtClean="0">
                  <a:solidFill>
                    <a:schemeClr val="bg1"/>
                  </a:solidFill>
                  <a:latin typeface="Trebuchet MS" panose="020B0603020202020204" pitchFamily="34" charset="0"/>
                </a:rPr>
                <a:t>PROJECT / </a:t>
              </a:r>
            </a:p>
            <a:p>
              <a:pPr algn="ctr">
                <a:spcBef>
                  <a:spcPct val="0"/>
                </a:spcBef>
                <a:buFontTx/>
                <a:buNone/>
              </a:pPr>
              <a:r>
                <a:rPr lang="en-US" altLang="en-US" sz="1400" b="1" dirty="0" smtClean="0">
                  <a:solidFill>
                    <a:schemeClr val="bg1"/>
                  </a:solidFill>
                  <a:latin typeface="Trebuchet MS" panose="020B0603020202020204" pitchFamily="34" charset="0"/>
                </a:rPr>
                <a:t>PROGRAM </a:t>
              </a:r>
            </a:p>
            <a:p>
              <a:pPr algn="ctr">
                <a:spcBef>
                  <a:spcPct val="0"/>
                </a:spcBef>
                <a:buFontTx/>
                <a:buNone/>
              </a:pPr>
              <a:r>
                <a:rPr lang="en-US" altLang="en-US" sz="1400" b="1" dirty="0" smtClean="0">
                  <a:solidFill>
                    <a:schemeClr val="bg1"/>
                  </a:solidFill>
                  <a:latin typeface="Trebuchet MS" panose="020B0603020202020204" pitchFamily="34" charset="0"/>
                </a:rPr>
                <a:t>MGMT</a:t>
              </a:r>
            </a:p>
            <a:p>
              <a:pPr algn="ctr">
                <a:spcBef>
                  <a:spcPct val="0"/>
                </a:spcBef>
                <a:buFontTx/>
                <a:buNone/>
              </a:pPr>
              <a:r>
                <a:rPr lang="zh-CN" altLang="en-US" sz="1400" b="1" dirty="0" smtClean="0">
                  <a:solidFill>
                    <a:schemeClr val="bg1"/>
                  </a:solidFill>
                  <a:latin typeface="Trebuchet MS" panose="020B0603020202020204" pitchFamily="34" charset="0"/>
                </a:rPr>
                <a:t>项目</a:t>
              </a:r>
              <a:r>
                <a:rPr lang="en-US" altLang="zh-CN" sz="1400" b="1" dirty="0" smtClean="0">
                  <a:solidFill>
                    <a:schemeClr val="bg1"/>
                  </a:solidFill>
                  <a:latin typeface="Trebuchet MS" panose="020B0603020202020204" pitchFamily="34" charset="0"/>
                </a:rPr>
                <a:t>/</a:t>
              </a:r>
              <a:r>
                <a:rPr lang="zh-CN" altLang="en-US" sz="1400" b="1" dirty="0">
                  <a:solidFill>
                    <a:schemeClr val="bg1"/>
                  </a:solidFill>
                  <a:latin typeface="Trebuchet MS" panose="020B0603020202020204" pitchFamily="34" charset="0"/>
                </a:rPr>
                <a:t>程</a:t>
              </a:r>
              <a:r>
                <a:rPr lang="zh-CN" altLang="en-US" sz="1400" b="1" dirty="0" smtClean="0">
                  <a:solidFill>
                    <a:schemeClr val="bg1"/>
                  </a:solidFill>
                  <a:latin typeface="Trebuchet MS" panose="020B0603020202020204" pitchFamily="34" charset="0"/>
                </a:rPr>
                <a:t>序（大项目）管理</a:t>
              </a:r>
              <a:endParaRPr lang="en-IN" altLang="en-US" sz="1400" b="1" dirty="0">
                <a:solidFill>
                  <a:schemeClr val="bg1"/>
                </a:solidFill>
                <a:latin typeface="Trebuchet MS" panose="020B0603020202020204" pitchFamily="34" charset="0"/>
              </a:endParaRPr>
            </a:p>
          </p:txBody>
        </p:sp>
        <p:sp>
          <p:nvSpPr>
            <p:cNvPr id="21" name="TextBox 8"/>
            <p:cNvSpPr txBox="1">
              <a:spLocks noChangeArrowheads="1"/>
            </p:cNvSpPr>
            <p:nvPr/>
          </p:nvSpPr>
          <p:spPr bwMode="auto">
            <a:xfrm>
              <a:off x="6284571" y="1057275"/>
              <a:ext cx="1132574" cy="764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r>
                <a:rPr lang="en-IN" altLang="en-US" sz="1400" b="1" dirty="0" smtClean="0">
                  <a:solidFill>
                    <a:schemeClr val="bg1"/>
                  </a:solidFill>
                  <a:latin typeface="Trebuchet MS" panose="020B0603020202020204" pitchFamily="34" charset="0"/>
                </a:rPr>
                <a:t>SUPPLIER </a:t>
              </a:r>
            </a:p>
            <a:p>
              <a:pPr algn="ctr">
                <a:spcBef>
                  <a:spcPct val="0"/>
                </a:spcBef>
                <a:buFontTx/>
                <a:buNone/>
              </a:pPr>
              <a:r>
                <a:rPr lang="en-IN" altLang="en-US" sz="1400" b="1" dirty="0" smtClean="0">
                  <a:solidFill>
                    <a:schemeClr val="bg1"/>
                  </a:solidFill>
                  <a:latin typeface="Trebuchet MS" panose="020B0603020202020204" pitchFamily="34" charset="0"/>
                </a:rPr>
                <a:t>METRICS </a:t>
              </a:r>
              <a:r>
                <a:rPr lang="en-US" altLang="zh-CN" sz="1400" b="1" dirty="0" smtClean="0">
                  <a:solidFill>
                    <a:schemeClr val="bg1"/>
                  </a:solidFill>
                  <a:latin typeface="Trebuchet MS" panose="020B0603020202020204" pitchFamily="34" charset="0"/>
                </a:rPr>
                <a:t>/</a:t>
              </a:r>
            </a:p>
            <a:p>
              <a:pPr algn="ctr">
                <a:spcBef>
                  <a:spcPct val="0"/>
                </a:spcBef>
                <a:buFontTx/>
                <a:buNone/>
              </a:pPr>
              <a:r>
                <a:rPr lang="en-US" altLang="zh-CN" sz="1400" b="1" dirty="0" smtClean="0">
                  <a:solidFill>
                    <a:schemeClr val="bg1"/>
                  </a:solidFill>
                  <a:latin typeface="Trebuchet MS" panose="020B0603020202020204" pitchFamily="34" charset="0"/>
                </a:rPr>
                <a:t> </a:t>
              </a:r>
              <a:r>
                <a:rPr lang="zh-CN" altLang="en-US" sz="1400" b="1" dirty="0" smtClean="0">
                  <a:solidFill>
                    <a:schemeClr val="bg1"/>
                  </a:solidFill>
                  <a:latin typeface="Trebuchet MS" panose="020B0603020202020204" pitchFamily="34" charset="0"/>
                </a:rPr>
                <a:t>供应商指标</a:t>
              </a:r>
              <a:endParaRPr lang="en-IN" altLang="en-US" sz="1400" b="1" dirty="0">
                <a:solidFill>
                  <a:schemeClr val="bg1"/>
                </a:solidFill>
                <a:latin typeface="Trebuchet MS" panose="020B0603020202020204" pitchFamily="34" charset="0"/>
              </a:endParaRPr>
            </a:p>
          </p:txBody>
        </p:sp>
        <p:sp>
          <p:nvSpPr>
            <p:cNvPr id="22" name="TextBox 9"/>
            <p:cNvSpPr txBox="1">
              <a:spLocks noChangeArrowheads="1"/>
            </p:cNvSpPr>
            <p:nvPr/>
          </p:nvSpPr>
          <p:spPr bwMode="auto">
            <a:xfrm>
              <a:off x="5064608" y="5200650"/>
              <a:ext cx="1121394" cy="764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r>
                <a:rPr lang="en-US" altLang="en-US" sz="1400" b="1" dirty="0" smtClean="0">
                  <a:solidFill>
                    <a:schemeClr val="bg1"/>
                  </a:solidFill>
                  <a:latin typeface="Trebuchet MS" panose="020B0603020202020204" pitchFamily="34" charset="0"/>
                </a:rPr>
                <a:t>DOCUMENT</a:t>
              </a:r>
            </a:p>
            <a:p>
              <a:pPr algn="ctr">
                <a:spcBef>
                  <a:spcPct val="0"/>
                </a:spcBef>
                <a:buFontTx/>
                <a:buNone/>
              </a:pPr>
              <a:r>
                <a:rPr lang="en-US" altLang="en-US" sz="1400" b="1" dirty="0" smtClean="0">
                  <a:solidFill>
                    <a:schemeClr val="bg1"/>
                  </a:solidFill>
                  <a:latin typeface="Trebuchet MS" panose="020B0603020202020204" pitchFamily="34" charset="0"/>
                </a:rPr>
                <a:t>MGMT</a:t>
              </a:r>
              <a:r>
                <a:rPr lang="en-US" altLang="zh-CN" sz="1400" b="1" dirty="0" smtClean="0">
                  <a:solidFill>
                    <a:schemeClr val="bg1"/>
                  </a:solidFill>
                  <a:latin typeface="Trebuchet MS" panose="020B0603020202020204" pitchFamily="34" charset="0"/>
                </a:rPr>
                <a:t>/</a:t>
              </a:r>
            </a:p>
            <a:p>
              <a:pPr algn="ctr">
                <a:spcBef>
                  <a:spcPct val="0"/>
                </a:spcBef>
                <a:buFontTx/>
                <a:buNone/>
              </a:pPr>
              <a:r>
                <a:rPr lang="zh-CN" altLang="en-US" sz="1400" b="1" dirty="0" smtClean="0">
                  <a:solidFill>
                    <a:schemeClr val="bg1"/>
                  </a:solidFill>
                  <a:latin typeface="Trebuchet MS" panose="020B0603020202020204" pitchFamily="34" charset="0"/>
                </a:rPr>
                <a:t>文档管理</a:t>
              </a:r>
              <a:endParaRPr lang="en-IN" altLang="en-US" sz="1400" b="1" dirty="0">
                <a:solidFill>
                  <a:schemeClr val="bg1"/>
                </a:solidFill>
                <a:latin typeface="Trebuchet MS" panose="020B0603020202020204" pitchFamily="34" charset="0"/>
              </a:endParaRPr>
            </a:p>
          </p:txBody>
        </p:sp>
        <p:sp>
          <p:nvSpPr>
            <p:cNvPr id="23" name="TextBox 10"/>
            <p:cNvSpPr txBox="1">
              <a:spLocks noChangeArrowheads="1"/>
            </p:cNvSpPr>
            <p:nvPr/>
          </p:nvSpPr>
          <p:spPr bwMode="auto">
            <a:xfrm>
              <a:off x="7666449" y="5072393"/>
              <a:ext cx="1278779" cy="987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r>
                <a:rPr lang="en-IN" altLang="en-US" sz="1400" b="1" dirty="0" smtClean="0">
                  <a:solidFill>
                    <a:schemeClr val="bg1"/>
                  </a:solidFill>
                  <a:latin typeface="Trebuchet MS" panose="020B0603020202020204" pitchFamily="34" charset="0"/>
                </a:rPr>
                <a:t>ISSUES / RISK</a:t>
              </a:r>
            </a:p>
            <a:p>
              <a:pPr algn="ctr">
                <a:spcBef>
                  <a:spcPct val="0"/>
                </a:spcBef>
                <a:buFontTx/>
                <a:buNone/>
              </a:pPr>
              <a:r>
                <a:rPr lang="en-IN" altLang="en-US" sz="1400" b="1" dirty="0" smtClean="0">
                  <a:solidFill>
                    <a:schemeClr val="bg1"/>
                  </a:solidFill>
                  <a:latin typeface="Trebuchet MS" panose="020B0603020202020204" pitchFamily="34" charset="0"/>
                </a:rPr>
                <a:t>MGMT</a:t>
              </a:r>
            </a:p>
            <a:p>
              <a:pPr algn="ctr">
                <a:spcBef>
                  <a:spcPct val="0"/>
                </a:spcBef>
                <a:buFontTx/>
                <a:buNone/>
              </a:pPr>
              <a:r>
                <a:rPr lang="en-US" altLang="zh-CN" sz="1400" b="1" dirty="0" smtClean="0">
                  <a:solidFill>
                    <a:schemeClr val="bg1"/>
                  </a:solidFill>
                  <a:latin typeface="Trebuchet MS" panose="020B0603020202020204" pitchFamily="34" charset="0"/>
                </a:rPr>
                <a:t>/</a:t>
              </a:r>
              <a:r>
                <a:rPr lang="zh-CN" altLang="en-US" sz="1400" b="1" dirty="0" smtClean="0">
                  <a:solidFill>
                    <a:schemeClr val="bg1"/>
                  </a:solidFill>
                  <a:latin typeface="Trebuchet MS" panose="020B0603020202020204" pitchFamily="34" charset="0"/>
                </a:rPr>
                <a:t>问题</a:t>
              </a:r>
              <a:r>
                <a:rPr lang="en-US" altLang="zh-CN" sz="1400" b="1" dirty="0" smtClean="0">
                  <a:solidFill>
                    <a:schemeClr val="bg1"/>
                  </a:solidFill>
                  <a:latin typeface="Trebuchet MS" panose="020B0603020202020204" pitchFamily="34" charset="0"/>
                </a:rPr>
                <a:t>/</a:t>
              </a:r>
              <a:r>
                <a:rPr lang="zh-CN" altLang="en-US" sz="1400" b="1" dirty="0" smtClean="0">
                  <a:solidFill>
                    <a:schemeClr val="bg1"/>
                  </a:solidFill>
                  <a:latin typeface="Trebuchet MS" panose="020B0603020202020204" pitchFamily="34" charset="0"/>
                </a:rPr>
                <a:t>风险管理</a:t>
              </a:r>
              <a:endParaRPr lang="en-IN" altLang="en-US" sz="1400" b="1" dirty="0">
                <a:solidFill>
                  <a:schemeClr val="bg1"/>
                </a:solidFill>
                <a:latin typeface="Trebuchet MS" panose="020B0603020202020204" pitchFamily="34" charset="0"/>
              </a:endParaRPr>
            </a:p>
          </p:txBody>
        </p:sp>
        <p:sp>
          <p:nvSpPr>
            <p:cNvPr id="24" name="TextBox 11"/>
            <p:cNvSpPr txBox="1">
              <a:spLocks noChangeArrowheads="1"/>
            </p:cNvSpPr>
            <p:nvPr/>
          </p:nvSpPr>
          <p:spPr bwMode="auto">
            <a:xfrm>
              <a:off x="6440984" y="2887236"/>
              <a:ext cx="1110217" cy="1369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r>
                <a:rPr lang="en-IN" altLang="en-US" sz="1600" b="1" dirty="0">
                  <a:latin typeface="Trebuchet MS" panose="020B0603020202020204" pitchFamily="34" charset="0"/>
                </a:rPr>
                <a:t>Supplier</a:t>
              </a:r>
            </a:p>
            <a:p>
              <a:pPr algn="ctr">
                <a:spcBef>
                  <a:spcPct val="0"/>
                </a:spcBef>
                <a:buFontTx/>
                <a:buNone/>
              </a:pPr>
              <a:r>
                <a:rPr lang="en-IN" altLang="en-US" sz="1600" b="1" dirty="0" smtClean="0">
                  <a:latin typeface="Trebuchet MS" panose="020B0603020202020204" pitchFamily="34" charset="0"/>
                </a:rPr>
                <a:t>APQP</a:t>
              </a:r>
            </a:p>
            <a:p>
              <a:pPr algn="ctr">
                <a:spcBef>
                  <a:spcPct val="0"/>
                </a:spcBef>
                <a:buFontTx/>
                <a:buNone/>
              </a:pPr>
              <a:r>
                <a:rPr lang="en-IN" altLang="en-US" sz="1600" b="1" dirty="0" smtClean="0">
                  <a:latin typeface="Trebuchet MS" panose="020B0603020202020204" pitchFamily="34" charset="0"/>
                </a:rPr>
                <a:t>PORTAL</a:t>
              </a:r>
            </a:p>
            <a:p>
              <a:pPr algn="ctr">
                <a:spcBef>
                  <a:spcPct val="0"/>
                </a:spcBef>
                <a:buFontTx/>
                <a:buNone/>
              </a:pPr>
              <a:r>
                <a:rPr lang="zh-CN" altLang="en-US" sz="1600" b="1" dirty="0" smtClean="0">
                  <a:latin typeface="Trebuchet MS" panose="020B0603020202020204" pitchFamily="34" charset="0"/>
                </a:rPr>
                <a:t>供应商</a:t>
              </a:r>
              <a:endParaRPr lang="en-US" altLang="zh-CN" sz="1600" b="1" dirty="0" smtClean="0">
                <a:latin typeface="Trebuchet MS" panose="020B0603020202020204" pitchFamily="34" charset="0"/>
              </a:endParaRPr>
            </a:p>
            <a:p>
              <a:pPr algn="ctr">
                <a:spcBef>
                  <a:spcPct val="0"/>
                </a:spcBef>
                <a:buFontTx/>
                <a:buNone/>
              </a:pPr>
              <a:r>
                <a:rPr lang="en-US" altLang="zh-CN" sz="1600" b="1" dirty="0" smtClean="0">
                  <a:latin typeface="Trebuchet MS" panose="020B0603020202020204" pitchFamily="34" charset="0"/>
                </a:rPr>
                <a:t>APQP</a:t>
              </a:r>
              <a:r>
                <a:rPr lang="zh-CN" altLang="en-US" sz="1600" b="1" dirty="0" smtClean="0">
                  <a:latin typeface="Trebuchet MS" panose="020B0603020202020204" pitchFamily="34" charset="0"/>
                </a:rPr>
                <a:t>入口</a:t>
              </a:r>
              <a:endParaRPr lang="en-IN" altLang="en-US" sz="1600" b="1" dirty="0">
                <a:latin typeface="Trebuchet MS" panose="020B0603020202020204" pitchFamily="34" charset="0"/>
              </a:endParaRPr>
            </a:p>
          </p:txBody>
        </p:sp>
      </p:grpSp>
    </p:spTree>
    <p:extLst>
      <p:ext uri="{BB962C8B-B14F-4D97-AF65-F5344CB8AC3E}">
        <p14:creationId xmlns:p14="http://schemas.microsoft.com/office/powerpoint/2010/main" val="633802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heel(1)">
                                      <p:cBhvr>
                                        <p:cTn id="7" dur="2000"/>
                                        <p:tgtEl>
                                          <p:spTgt spid="17"/>
                                        </p:tgtEl>
                                      </p:cBhvr>
                                    </p:animEffect>
                                  </p:childTnLst>
                                </p:cTn>
                              </p:par>
                            </p:childTnLst>
                          </p:cTn>
                        </p:par>
                        <p:par>
                          <p:cTn id="8" fill="hold">
                            <p:stCondLst>
                              <p:cond delay="2000"/>
                            </p:stCondLst>
                            <p:childTnLst>
                              <p:par>
                                <p:cTn id="9" presetID="22" presetClass="entr" presetSubtype="4"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down)">
                                      <p:cBhvr>
                                        <p:cTn id="11"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AB06271-B2E4-41CE-8067-1B7F4637F478}"/>
              </a:ext>
            </a:extLst>
          </p:cNvPr>
          <p:cNvSpPr/>
          <p:nvPr/>
        </p:nvSpPr>
        <p:spPr>
          <a:xfrm>
            <a:off x="3193607" y="468630"/>
            <a:ext cx="6684826" cy="644652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zh-CN" altLang="en-US" sz="1100"/>
          </a:p>
        </p:txBody>
      </p:sp>
      <p:sp>
        <p:nvSpPr>
          <p:cNvPr id="8" name="Rounded Rectangle 35">
            <a:extLst>
              <a:ext uri="{FF2B5EF4-FFF2-40B4-BE49-F238E27FC236}">
                <a16:creationId xmlns:a16="http://schemas.microsoft.com/office/drawing/2014/main" id="{ED93A0EC-2448-417E-8350-B239B6344FD9}"/>
              </a:ext>
            </a:extLst>
          </p:cNvPr>
          <p:cNvSpPr/>
          <p:nvPr/>
        </p:nvSpPr>
        <p:spPr>
          <a:xfrm>
            <a:off x="3601276" y="5973024"/>
            <a:ext cx="3259200" cy="69723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zh-CN" altLang="en-US" sz="800">
              <a:solidFill>
                <a:schemeClr val="tx1"/>
              </a:solidFill>
            </a:endParaRPr>
          </a:p>
        </p:txBody>
      </p:sp>
      <p:sp>
        <p:nvSpPr>
          <p:cNvPr id="9" name="Rectangle 3">
            <a:extLst>
              <a:ext uri="{FF2B5EF4-FFF2-40B4-BE49-F238E27FC236}">
                <a16:creationId xmlns:a16="http://schemas.microsoft.com/office/drawing/2014/main" id="{F5060C9F-C9B1-498A-AA0F-62F258F6FE5E}"/>
              </a:ext>
            </a:extLst>
          </p:cNvPr>
          <p:cNvSpPr/>
          <p:nvPr/>
        </p:nvSpPr>
        <p:spPr>
          <a:xfrm>
            <a:off x="3925656" y="1227776"/>
            <a:ext cx="1685263" cy="327500"/>
          </a:xfrm>
          <a:prstGeom prst="roundRect">
            <a:avLst/>
          </a:prstGeom>
          <a:solidFill>
            <a:schemeClr val="accent3">
              <a:lumMod val="20000"/>
              <a:lumOff val="8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chemeClr val="tx1"/>
                </a:solidFill>
              </a:rPr>
              <a:t>YANFENG</a:t>
            </a:r>
            <a:r>
              <a:rPr lang="en-US" altLang="zh-CN" sz="800" baseline="0" dirty="0">
                <a:solidFill>
                  <a:schemeClr val="tx1"/>
                </a:solidFill>
              </a:rPr>
              <a:t> Internal User</a:t>
            </a:r>
            <a:endParaRPr lang="en-US" altLang="zh-CN" sz="800" dirty="0">
              <a:solidFill>
                <a:schemeClr val="tx1"/>
              </a:solidFill>
            </a:endParaRPr>
          </a:p>
        </p:txBody>
      </p:sp>
      <p:sp>
        <p:nvSpPr>
          <p:cNvPr id="10" name="Rounded Rectangle 35">
            <a:extLst>
              <a:ext uri="{FF2B5EF4-FFF2-40B4-BE49-F238E27FC236}">
                <a16:creationId xmlns:a16="http://schemas.microsoft.com/office/drawing/2014/main" id="{6DE1B07C-2804-4BFB-A0D3-14506B49DD06}"/>
              </a:ext>
            </a:extLst>
          </p:cNvPr>
          <p:cNvSpPr/>
          <p:nvPr/>
        </p:nvSpPr>
        <p:spPr>
          <a:xfrm>
            <a:off x="3598017" y="4815433"/>
            <a:ext cx="3268725" cy="105462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zh-CN" altLang="en-US" sz="800">
              <a:solidFill>
                <a:schemeClr val="tx1"/>
              </a:solidFill>
            </a:endParaRPr>
          </a:p>
        </p:txBody>
      </p:sp>
      <p:sp>
        <p:nvSpPr>
          <p:cNvPr id="11" name="Rectangle 10">
            <a:extLst>
              <a:ext uri="{FF2B5EF4-FFF2-40B4-BE49-F238E27FC236}">
                <a16:creationId xmlns:a16="http://schemas.microsoft.com/office/drawing/2014/main" id="{EB6FFB52-DCC9-4F0D-AB3E-1A36ED6BEBAB}"/>
              </a:ext>
            </a:extLst>
          </p:cNvPr>
          <p:cNvSpPr/>
          <p:nvPr/>
        </p:nvSpPr>
        <p:spPr>
          <a:xfrm>
            <a:off x="3808792" y="4999693"/>
            <a:ext cx="1419200" cy="327605"/>
          </a:xfrm>
          <a:prstGeom prst="rect">
            <a:avLst/>
          </a:prstGeom>
          <a:solidFill>
            <a:schemeClr val="bg1">
              <a:lumMod val="9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chemeClr val="tx1"/>
                </a:solidFill>
              </a:rPr>
              <a:t>Workflow/Rules Engine</a:t>
            </a:r>
          </a:p>
        </p:txBody>
      </p:sp>
      <p:sp>
        <p:nvSpPr>
          <p:cNvPr id="12" name="Rectangle 11">
            <a:extLst>
              <a:ext uri="{FF2B5EF4-FFF2-40B4-BE49-F238E27FC236}">
                <a16:creationId xmlns:a16="http://schemas.microsoft.com/office/drawing/2014/main" id="{A391F20B-A739-43C5-9767-BD8B7569DC3E}"/>
              </a:ext>
            </a:extLst>
          </p:cNvPr>
          <p:cNvSpPr/>
          <p:nvPr/>
        </p:nvSpPr>
        <p:spPr>
          <a:xfrm>
            <a:off x="5295309" y="4999693"/>
            <a:ext cx="1362050" cy="327605"/>
          </a:xfrm>
          <a:prstGeom prst="rect">
            <a:avLst/>
          </a:prstGeom>
          <a:solidFill>
            <a:schemeClr val="bg1">
              <a:lumMod val="9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chemeClr val="tx1"/>
                </a:solidFill>
              </a:rPr>
              <a:t>Document</a:t>
            </a:r>
            <a:r>
              <a:rPr lang="en-US" altLang="zh-CN" sz="800" baseline="0" dirty="0">
                <a:solidFill>
                  <a:schemeClr val="tx1"/>
                </a:solidFill>
              </a:rPr>
              <a:t> Repository</a:t>
            </a:r>
            <a:endParaRPr lang="en-US" altLang="zh-CN" sz="800" dirty="0">
              <a:solidFill>
                <a:schemeClr val="tx1"/>
              </a:solidFill>
            </a:endParaRPr>
          </a:p>
        </p:txBody>
      </p:sp>
      <p:sp>
        <p:nvSpPr>
          <p:cNvPr id="13" name="Rectangle 12">
            <a:extLst>
              <a:ext uri="{FF2B5EF4-FFF2-40B4-BE49-F238E27FC236}">
                <a16:creationId xmlns:a16="http://schemas.microsoft.com/office/drawing/2014/main" id="{FDE76924-32DF-4E83-83BA-BF78B9C9E501}"/>
              </a:ext>
            </a:extLst>
          </p:cNvPr>
          <p:cNvSpPr/>
          <p:nvPr/>
        </p:nvSpPr>
        <p:spPr>
          <a:xfrm>
            <a:off x="3808883" y="6081527"/>
            <a:ext cx="1419200" cy="327605"/>
          </a:xfrm>
          <a:prstGeom prst="rect">
            <a:avLst/>
          </a:prstGeom>
          <a:solidFill>
            <a:schemeClr val="bg1">
              <a:lumMod val="9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chemeClr val="tx1"/>
                </a:solidFill>
              </a:rPr>
              <a:t>Database</a:t>
            </a:r>
            <a:endParaRPr lang="zh-CN" altLang="en-US" sz="800">
              <a:solidFill>
                <a:schemeClr val="tx1"/>
              </a:solidFill>
            </a:endParaRPr>
          </a:p>
        </p:txBody>
      </p:sp>
      <p:sp>
        <p:nvSpPr>
          <p:cNvPr id="14" name="Rectangle 13">
            <a:extLst>
              <a:ext uri="{FF2B5EF4-FFF2-40B4-BE49-F238E27FC236}">
                <a16:creationId xmlns:a16="http://schemas.microsoft.com/office/drawing/2014/main" id="{7720211E-15D6-4999-9A48-9A14186AB030}"/>
              </a:ext>
            </a:extLst>
          </p:cNvPr>
          <p:cNvSpPr/>
          <p:nvPr/>
        </p:nvSpPr>
        <p:spPr>
          <a:xfrm>
            <a:off x="5304083" y="5394275"/>
            <a:ext cx="1362050" cy="327605"/>
          </a:xfrm>
          <a:prstGeom prst="rect">
            <a:avLst/>
          </a:prstGeom>
          <a:solidFill>
            <a:schemeClr val="bg1">
              <a:lumMod val="9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chemeClr val="tx1"/>
                </a:solidFill>
              </a:rPr>
              <a:t>SOA</a:t>
            </a:r>
          </a:p>
          <a:p>
            <a:pPr algn="ctr"/>
            <a:r>
              <a:rPr lang="en-US" altLang="zh-CN" sz="800" dirty="0">
                <a:solidFill>
                  <a:schemeClr val="tx1"/>
                </a:solidFill>
              </a:rPr>
              <a:t>(System Connectivity)</a:t>
            </a:r>
            <a:endParaRPr lang="zh-CN" altLang="en-US" sz="800">
              <a:solidFill>
                <a:schemeClr val="tx1"/>
              </a:solidFill>
            </a:endParaRPr>
          </a:p>
        </p:txBody>
      </p:sp>
      <p:sp>
        <p:nvSpPr>
          <p:cNvPr id="15" name="Rectangle 14">
            <a:extLst>
              <a:ext uri="{FF2B5EF4-FFF2-40B4-BE49-F238E27FC236}">
                <a16:creationId xmlns:a16="http://schemas.microsoft.com/office/drawing/2014/main" id="{0FC29018-CDBC-439A-9A89-591A17E857DF}"/>
              </a:ext>
            </a:extLst>
          </p:cNvPr>
          <p:cNvSpPr/>
          <p:nvPr/>
        </p:nvSpPr>
        <p:spPr>
          <a:xfrm>
            <a:off x="3819517" y="5392725"/>
            <a:ext cx="1419200" cy="327605"/>
          </a:xfrm>
          <a:prstGeom prst="rect">
            <a:avLst/>
          </a:prstGeom>
          <a:solidFill>
            <a:schemeClr val="bg1">
              <a:lumMod val="9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chemeClr val="tx1"/>
                </a:solidFill>
              </a:rPr>
              <a:t>Activity Directory</a:t>
            </a:r>
            <a:r>
              <a:rPr lang="en-US" altLang="zh-CN" sz="800" baseline="0" dirty="0">
                <a:solidFill>
                  <a:schemeClr val="tx1"/>
                </a:solidFill>
              </a:rPr>
              <a:t> Integration</a:t>
            </a:r>
            <a:endParaRPr lang="zh-CN" altLang="en-US" sz="800">
              <a:solidFill>
                <a:schemeClr val="tx1"/>
              </a:solidFill>
            </a:endParaRPr>
          </a:p>
        </p:txBody>
      </p:sp>
      <p:sp>
        <p:nvSpPr>
          <p:cNvPr id="16" name="Rounded Rectangle 36">
            <a:extLst>
              <a:ext uri="{FF2B5EF4-FFF2-40B4-BE49-F238E27FC236}">
                <a16:creationId xmlns:a16="http://schemas.microsoft.com/office/drawing/2014/main" id="{008B1D6E-1882-49D6-AECF-CC4D1F2D5CB3}"/>
              </a:ext>
            </a:extLst>
          </p:cNvPr>
          <p:cNvSpPr/>
          <p:nvPr/>
        </p:nvSpPr>
        <p:spPr>
          <a:xfrm>
            <a:off x="3597041" y="3547122"/>
            <a:ext cx="5529851" cy="83342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zh-CN" altLang="en-US" sz="1000">
              <a:solidFill>
                <a:schemeClr val="tx1"/>
              </a:solidFill>
            </a:endParaRPr>
          </a:p>
        </p:txBody>
      </p:sp>
      <p:sp>
        <p:nvSpPr>
          <p:cNvPr id="17" name="Rectangle 16">
            <a:extLst>
              <a:ext uri="{FF2B5EF4-FFF2-40B4-BE49-F238E27FC236}">
                <a16:creationId xmlns:a16="http://schemas.microsoft.com/office/drawing/2014/main" id="{D291E13B-6E0A-44A4-B2D9-CAB6C2C0409C}"/>
              </a:ext>
            </a:extLst>
          </p:cNvPr>
          <p:cNvSpPr/>
          <p:nvPr/>
        </p:nvSpPr>
        <p:spPr>
          <a:xfrm>
            <a:off x="3697272" y="3657757"/>
            <a:ext cx="1022850" cy="54686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sz="1000" dirty="0">
                <a:solidFill>
                  <a:schemeClr val="lt1"/>
                </a:solidFill>
              </a:rPr>
              <a:t>Project Plan </a:t>
            </a:r>
            <a:r>
              <a:rPr lang="en-US" sz="1000" baseline="0" dirty="0">
                <a:solidFill>
                  <a:schemeClr val="lt1"/>
                </a:solidFill>
              </a:rPr>
              <a:t>Release</a:t>
            </a:r>
            <a:endParaRPr lang="en-US" sz="1000" dirty="0">
              <a:solidFill>
                <a:srgbClr val="000000"/>
              </a:solidFill>
            </a:endParaRPr>
          </a:p>
        </p:txBody>
      </p:sp>
      <p:sp>
        <p:nvSpPr>
          <p:cNvPr id="18" name="Rectangle 17">
            <a:extLst>
              <a:ext uri="{FF2B5EF4-FFF2-40B4-BE49-F238E27FC236}">
                <a16:creationId xmlns:a16="http://schemas.microsoft.com/office/drawing/2014/main" id="{29F39A7B-4913-4676-90C6-D3F776458E24}"/>
              </a:ext>
            </a:extLst>
          </p:cNvPr>
          <p:cNvSpPr/>
          <p:nvPr/>
        </p:nvSpPr>
        <p:spPr>
          <a:xfrm>
            <a:off x="4786928" y="3657757"/>
            <a:ext cx="975225" cy="54686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sz="1000" dirty="0">
                <a:solidFill>
                  <a:schemeClr val="lt1"/>
                </a:solidFill>
              </a:rPr>
              <a:t>Issue</a:t>
            </a:r>
            <a:r>
              <a:rPr lang="en-US" sz="1000" baseline="0" dirty="0">
                <a:solidFill>
                  <a:schemeClr val="lt1"/>
                </a:solidFill>
              </a:rPr>
              <a:t> Management</a:t>
            </a:r>
            <a:endParaRPr lang="en-US" sz="1000" dirty="0">
              <a:solidFill>
                <a:srgbClr val="000000"/>
              </a:solidFill>
            </a:endParaRPr>
          </a:p>
        </p:txBody>
      </p:sp>
      <p:sp>
        <p:nvSpPr>
          <p:cNvPr id="19" name="Rounded Rectangle 18">
            <a:extLst>
              <a:ext uri="{FF2B5EF4-FFF2-40B4-BE49-F238E27FC236}">
                <a16:creationId xmlns:a16="http://schemas.microsoft.com/office/drawing/2014/main" id="{FF04698A-4ED5-4B81-B155-F792ECA897E7}"/>
              </a:ext>
            </a:extLst>
          </p:cNvPr>
          <p:cNvSpPr/>
          <p:nvPr/>
        </p:nvSpPr>
        <p:spPr>
          <a:xfrm>
            <a:off x="10217785" y="1778943"/>
            <a:ext cx="899158" cy="508531"/>
          </a:xfrm>
          <a:prstGeom prst="roundRect">
            <a:avLst>
              <a:gd name="adj" fmla="val 5506"/>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zh-CN" altLang="en-US" sz="800">
              <a:solidFill>
                <a:schemeClr val="tx1"/>
              </a:solidFill>
            </a:endParaRPr>
          </a:p>
        </p:txBody>
      </p:sp>
      <p:sp>
        <p:nvSpPr>
          <p:cNvPr id="20" name="Rectangle 19">
            <a:extLst>
              <a:ext uri="{FF2B5EF4-FFF2-40B4-BE49-F238E27FC236}">
                <a16:creationId xmlns:a16="http://schemas.microsoft.com/office/drawing/2014/main" id="{3CF5D35C-131F-422C-8F5E-B467795CCD9F}"/>
              </a:ext>
            </a:extLst>
          </p:cNvPr>
          <p:cNvSpPr/>
          <p:nvPr/>
        </p:nvSpPr>
        <p:spPr>
          <a:xfrm>
            <a:off x="10369024" y="1918436"/>
            <a:ext cx="678085" cy="25364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chemeClr val="tx1"/>
                </a:solidFill>
              </a:rPr>
              <a:t>BPM</a:t>
            </a:r>
            <a:endParaRPr lang="zh-CN" altLang="en-US" sz="800">
              <a:solidFill>
                <a:schemeClr val="tx1"/>
              </a:solidFill>
            </a:endParaRPr>
          </a:p>
        </p:txBody>
      </p:sp>
      <p:sp>
        <p:nvSpPr>
          <p:cNvPr id="27" name="Rectangle 26">
            <a:extLst>
              <a:ext uri="{FF2B5EF4-FFF2-40B4-BE49-F238E27FC236}">
                <a16:creationId xmlns:a16="http://schemas.microsoft.com/office/drawing/2014/main" id="{9C0D20D0-2EE2-4B18-96EF-5F1D240839CA}"/>
              </a:ext>
            </a:extLst>
          </p:cNvPr>
          <p:cNvSpPr/>
          <p:nvPr/>
        </p:nvSpPr>
        <p:spPr>
          <a:xfrm>
            <a:off x="9395669" y="1695956"/>
            <a:ext cx="303026" cy="4957641"/>
          </a:xfrm>
          <a:prstGeom prst="rect">
            <a:avLst/>
          </a:prstGeom>
          <a:solidFill>
            <a:schemeClr val="accent3">
              <a:lumMod val="20000"/>
              <a:lumOff val="8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chemeClr val="tx1"/>
                </a:solidFill>
              </a:rPr>
              <a:t>S</a:t>
            </a:r>
          </a:p>
          <a:p>
            <a:pPr algn="ctr"/>
            <a:r>
              <a:rPr lang="en-US" altLang="zh-CN" sz="800" dirty="0">
                <a:solidFill>
                  <a:schemeClr val="tx1"/>
                </a:solidFill>
              </a:rPr>
              <a:t>O</a:t>
            </a:r>
          </a:p>
          <a:p>
            <a:pPr algn="ctr"/>
            <a:r>
              <a:rPr lang="en-US" altLang="zh-CN" sz="800" dirty="0">
                <a:solidFill>
                  <a:schemeClr val="tx1"/>
                </a:solidFill>
              </a:rPr>
              <a:t>A</a:t>
            </a:r>
            <a:endParaRPr lang="zh-CN" altLang="en-US" sz="800">
              <a:solidFill>
                <a:schemeClr val="tx1"/>
              </a:solidFill>
            </a:endParaRPr>
          </a:p>
        </p:txBody>
      </p:sp>
      <p:sp>
        <p:nvSpPr>
          <p:cNvPr id="28" name="Rounded Rectangle 35">
            <a:extLst>
              <a:ext uri="{FF2B5EF4-FFF2-40B4-BE49-F238E27FC236}">
                <a16:creationId xmlns:a16="http://schemas.microsoft.com/office/drawing/2014/main" id="{6F15787A-03C2-48D7-9077-1FE3A7C9CEDD}"/>
              </a:ext>
            </a:extLst>
          </p:cNvPr>
          <p:cNvSpPr/>
          <p:nvPr/>
        </p:nvSpPr>
        <p:spPr>
          <a:xfrm>
            <a:off x="3598017" y="4521224"/>
            <a:ext cx="3268725" cy="288329"/>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chemeClr val="tx1"/>
                </a:solidFill>
              </a:rPr>
              <a:t>Components</a:t>
            </a:r>
            <a:endParaRPr lang="zh-CN" altLang="en-US" sz="800">
              <a:solidFill>
                <a:schemeClr val="tx1"/>
              </a:solidFill>
            </a:endParaRPr>
          </a:p>
        </p:txBody>
      </p:sp>
      <p:sp>
        <p:nvSpPr>
          <p:cNvPr id="29" name="Rounded Rectangle 39">
            <a:extLst>
              <a:ext uri="{FF2B5EF4-FFF2-40B4-BE49-F238E27FC236}">
                <a16:creationId xmlns:a16="http://schemas.microsoft.com/office/drawing/2014/main" id="{860F77EE-DE8E-4E25-B625-C4D0A81E561A}"/>
              </a:ext>
            </a:extLst>
          </p:cNvPr>
          <p:cNvSpPr/>
          <p:nvPr/>
        </p:nvSpPr>
        <p:spPr>
          <a:xfrm>
            <a:off x="6935578" y="4810671"/>
            <a:ext cx="2181227" cy="1863249"/>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zh-CN" altLang="en-US" sz="800">
              <a:solidFill>
                <a:schemeClr val="tx1"/>
              </a:solidFill>
            </a:endParaRPr>
          </a:p>
        </p:txBody>
      </p:sp>
      <p:sp>
        <p:nvSpPr>
          <p:cNvPr id="30" name="Rectangle 29">
            <a:extLst>
              <a:ext uri="{FF2B5EF4-FFF2-40B4-BE49-F238E27FC236}">
                <a16:creationId xmlns:a16="http://schemas.microsoft.com/office/drawing/2014/main" id="{A13CFCA7-6AD3-47EB-B581-3C89F3D99DE1}"/>
              </a:ext>
            </a:extLst>
          </p:cNvPr>
          <p:cNvSpPr/>
          <p:nvPr/>
        </p:nvSpPr>
        <p:spPr>
          <a:xfrm>
            <a:off x="8126965" y="4950165"/>
            <a:ext cx="834169" cy="34656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ysClr val="windowText" lastClr="000000"/>
                </a:solidFill>
              </a:rPr>
              <a:t>Gate Review Checklist</a:t>
            </a:r>
            <a:endParaRPr lang="zh-CN" altLang="en-US" sz="800">
              <a:solidFill>
                <a:sysClr val="windowText" lastClr="000000"/>
              </a:solidFill>
            </a:endParaRPr>
          </a:p>
        </p:txBody>
      </p:sp>
      <p:sp>
        <p:nvSpPr>
          <p:cNvPr id="31" name="Rectangle 30">
            <a:extLst>
              <a:ext uri="{FF2B5EF4-FFF2-40B4-BE49-F238E27FC236}">
                <a16:creationId xmlns:a16="http://schemas.microsoft.com/office/drawing/2014/main" id="{27896CB6-EA43-48B4-BF7D-FCE7063F620D}"/>
              </a:ext>
            </a:extLst>
          </p:cNvPr>
          <p:cNvSpPr/>
          <p:nvPr/>
        </p:nvSpPr>
        <p:spPr>
          <a:xfrm>
            <a:off x="7084809" y="5354358"/>
            <a:ext cx="834169" cy="34656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baseline="0" dirty="0">
                <a:solidFill>
                  <a:sysClr val="windowText" lastClr="000000"/>
                </a:solidFill>
              </a:rPr>
              <a:t>PPQP </a:t>
            </a:r>
          </a:p>
          <a:p>
            <a:pPr algn="ctr"/>
            <a:r>
              <a:rPr lang="en-US" altLang="zh-CN" sz="800" baseline="0" dirty="0">
                <a:solidFill>
                  <a:sysClr val="windowText" lastClr="000000"/>
                </a:solidFill>
              </a:rPr>
              <a:t>Checklist</a:t>
            </a:r>
            <a:endParaRPr lang="zh-CN" altLang="en-US" sz="800">
              <a:solidFill>
                <a:sysClr val="windowText" lastClr="000000"/>
              </a:solidFill>
            </a:endParaRPr>
          </a:p>
        </p:txBody>
      </p:sp>
      <p:sp>
        <p:nvSpPr>
          <p:cNvPr id="32" name="Rectangle 31">
            <a:extLst>
              <a:ext uri="{FF2B5EF4-FFF2-40B4-BE49-F238E27FC236}">
                <a16:creationId xmlns:a16="http://schemas.microsoft.com/office/drawing/2014/main" id="{33DDA29E-4438-4C51-9075-20E6CFBC3699}"/>
              </a:ext>
            </a:extLst>
          </p:cNvPr>
          <p:cNvSpPr/>
          <p:nvPr/>
        </p:nvSpPr>
        <p:spPr>
          <a:xfrm>
            <a:off x="7084809" y="4950165"/>
            <a:ext cx="834169" cy="34656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ysClr val="windowText" lastClr="000000"/>
                </a:solidFill>
              </a:rPr>
              <a:t>Program</a:t>
            </a:r>
            <a:r>
              <a:rPr lang="en-US" altLang="zh-CN" sz="800" baseline="0" dirty="0">
                <a:solidFill>
                  <a:sysClr val="windowText" lastClr="000000"/>
                </a:solidFill>
              </a:rPr>
              <a:t> Template</a:t>
            </a:r>
            <a:endParaRPr lang="zh-CN" altLang="en-US" sz="800">
              <a:solidFill>
                <a:sysClr val="windowText" lastClr="000000"/>
              </a:solidFill>
            </a:endParaRPr>
          </a:p>
        </p:txBody>
      </p:sp>
      <p:sp>
        <p:nvSpPr>
          <p:cNvPr id="33" name="Rectangle 32">
            <a:extLst>
              <a:ext uri="{FF2B5EF4-FFF2-40B4-BE49-F238E27FC236}">
                <a16:creationId xmlns:a16="http://schemas.microsoft.com/office/drawing/2014/main" id="{847CFBED-7E2B-4964-995A-FC634C3B04CC}"/>
              </a:ext>
            </a:extLst>
          </p:cNvPr>
          <p:cNvSpPr/>
          <p:nvPr/>
        </p:nvSpPr>
        <p:spPr>
          <a:xfrm>
            <a:off x="8126965" y="5354358"/>
            <a:ext cx="834169" cy="34656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ysClr val="windowText" lastClr="000000"/>
                </a:solidFill>
              </a:rPr>
              <a:t>Project</a:t>
            </a:r>
            <a:r>
              <a:rPr lang="en-US" altLang="zh-CN" sz="800" baseline="0" dirty="0">
                <a:solidFill>
                  <a:sysClr val="windowText" lastClr="000000"/>
                </a:solidFill>
              </a:rPr>
              <a:t> Deliverable Review</a:t>
            </a:r>
            <a:r>
              <a:rPr lang="en-US" altLang="zh-CN" sz="800" dirty="0">
                <a:solidFill>
                  <a:sysClr val="windowText" lastClr="000000"/>
                </a:solidFill>
              </a:rPr>
              <a:t> Checklist</a:t>
            </a:r>
            <a:endParaRPr lang="zh-CN" altLang="en-US" sz="800">
              <a:solidFill>
                <a:sysClr val="windowText" lastClr="000000"/>
              </a:solidFill>
            </a:endParaRPr>
          </a:p>
        </p:txBody>
      </p:sp>
      <p:sp>
        <p:nvSpPr>
          <p:cNvPr id="34" name="Rectangle 33">
            <a:extLst>
              <a:ext uri="{FF2B5EF4-FFF2-40B4-BE49-F238E27FC236}">
                <a16:creationId xmlns:a16="http://schemas.microsoft.com/office/drawing/2014/main" id="{D989BDA9-301D-40DB-9580-65EB0A8B5CB9}"/>
              </a:ext>
            </a:extLst>
          </p:cNvPr>
          <p:cNvSpPr/>
          <p:nvPr/>
        </p:nvSpPr>
        <p:spPr>
          <a:xfrm>
            <a:off x="7084809" y="5758552"/>
            <a:ext cx="834169" cy="34656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zh-CN" altLang="en-US" sz="800">
              <a:solidFill>
                <a:sysClr val="windowText" lastClr="000000"/>
              </a:solidFill>
            </a:endParaRPr>
          </a:p>
        </p:txBody>
      </p:sp>
      <p:sp>
        <p:nvSpPr>
          <p:cNvPr id="35" name="Rectangle 34">
            <a:extLst>
              <a:ext uri="{FF2B5EF4-FFF2-40B4-BE49-F238E27FC236}">
                <a16:creationId xmlns:a16="http://schemas.microsoft.com/office/drawing/2014/main" id="{D1E749E2-2C67-4E89-9C57-FE83F541E19F}"/>
              </a:ext>
            </a:extLst>
          </p:cNvPr>
          <p:cNvSpPr/>
          <p:nvPr/>
        </p:nvSpPr>
        <p:spPr>
          <a:xfrm>
            <a:off x="8124823" y="5763524"/>
            <a:ext cx="834169" cy="34656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zh-CN" altLang="en-US" sz="800">
              <a:solidFill>
                <a:sysClr val="windowText" lastClr="000000"/>
              </a:solidFill>
            </a:endParaRPr>
          </a:p>
        </p:txBody>
      </p:sp>
      <p:sp>
        <p:nvSpPr>
          <p:cNvPr id="36" name="Rectangle 35">
            <a:extLst>
              <a:ext uri="{FF2B5EF4-FFF2-40B4-BE49-F238E27FC236}">
                <a16:creationId xmlns:a16="http://schemas.microsoft.com/office/drawing/2014/main" id="{6875B197-A69F-4716-8A44-02006EEA9338}"/>
              </a:ext>
            </a:extLst>
          </p:cNvPr>
          <p:cNvSpPr/>
          <p:nvPr/>
        </p:nvSpPr>
        <p:spPr>
          <a:xfrm>
            <a:off x="8124823" y="6164862"/>
            <a:ext cx="834169" cy="34656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zh-CN" altLang="en-US" sz="800">
              <a:solidFill>
                <a:sysClr val="windowText" lastClr="000000"/>
              </a:solidFill>
            </a:endParaRPr>
          </a:p>
        </p:txBody>
      </p:sp>
      <p:sp>
        <p:nvSpPr>
          <p:cNvPr id="37" name="Rectangle 36">
            <a:extLst>
              <a:ext uri="{FF2B5EF4-FFF2-40B4-BE49-F238E27FC236}">
                <a16:creationId xmlns:a16="http://schemas.microsoft.com/office/drawing/2014/main" id="{9DC6BE3D-0381-4C51-9E09-948DC32B7E0B}"/>
              </a:ext>
            </a:extLst>
          </p:cNvPr>
          <p:cNvSpPr/>
          <p:nvPr/>
        </p:nvSpPr>
        <p:spPr>
          <a:xfrm>
            <a:off x="7095554" y="6164862"/>
            <a:ext cx="834169" cy="34656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altLang="zh-CN" sz="800" dirty="0">
              <a:solidFill>
                <a:sysClr val="windowText" lastClr="000000"/>
              </a:solidFill>
            </a:endParaRPr>
          </a:p>
        </p:txBody>
      </p:sp>
      <p:sp>
        <p:nvSpPr>
          <p:cNvPr id="38" name="Rounded Rectangle 39">
            <a:extLst>
              <a:ext uri="{FF2B5EF4-FFF2-40B4-BE49-F238E27FC236}">
                <a16:creationId xmlns:a16="http://schemas.microsoft.com/office/drawing/2014/main" id="{00BF6EFF-2779-431D-A175-83999FBDF27B}"/>
              </a:ext>
            </a:extLst>
          </p:cNvPr>
          <p:cNvSpPr/>
          <p:nvPr/>
        </p:nvSpPr>
        <p:spPr>
          <a:xfrm>
            <a:off x="6935578" y="4505829"/>
            <a:ext cx="2181227" cy="300039"/>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chemeClr val="tx1"/>
                </a:solidFill>
              </a:rPr>
              <a:t>Business Component</a:t>
            </a:r>
            <a:endParaRPr lang="zh-CN" altLang="en-US" sz="800">
              <a:solidFill>
                <a:schemeClr val="tx1"/>
              </a:solidFill>
            </a:endParaRPr>
          </a:p>
        </p:txBody>
      </p:sp>
      <p:sp>
        <p:nvSpPr>
          <p:cNvPr id="39" name="Rounded Rectangle 36">
            <a:extLst>
              <a:ext uri="{FF2B5EF4-FFF2-40B4-BE49-F238E27FC236}">
                <a16:creationId xmlns:a16="http://schemas.microsoft.com/office/drawing/2014/main" id="{7D5E89C5-1940-47B1-895C-3DE756407004}"/>
              </a:ext>
            </a:extLst>
          </p:cNvPr>
          <p:cNvSpPr/>
          <p:nvPr/>
        </p:nvSpPr>
        <p:spPr>
          <a:xfrm>
            <a:off x="3597041" y="3304235"/>
            <a:ext cx="5529851" cy="28057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1000" dirty="0">
                <a:solidFill>
                  <a:schemeClr val="tx1"/>
                </a:solidFill>
              </a:rPr>
              <a:t>Business Processes</a:t>
            </a:r>
            <a:endParaRPr lang="zh-CN" altLang="en-US" sz="1000">
              <a:solidFill>
                <a:schemeClr val="tx1"/>
              </a:solidFill>
            </a:endParaRPr>
          </a:p>
        </p:txBody>
      </p:sp>
      <p:sp>
        <p:nvSpPr>
          <p:cNvPr id="40" name="Rectangle 3">
            <a:extLst>
              <a:ext uri="{FF2B5EF4-FFF2-40B4-BE49-F238E27FC236}">
                <a16:creationId xmlns:a16="http://schemas.microsoft.com/office/drawing/2014/main" id="{FB74F9B5-4658-4ECD-9C1B-D079EF07BB06}"/>
              </a:ext>
            </a:extLst>
          </p:cNvPr>
          <p:cNvSpPr/>
          <p:nvPr/>
        </p:nvSpPr>
        <p:spPr>
          <a:xfrm>
            <a:off x="6197386" y="1227776"/>
            <a:ext cx="2557482" cy="327500"/>
          </a:xfrm>
          <a:prstGeom prst="roundRect">
            <a:avLst/>
          </a:prstGeom>
          <a:solidFill>
            <a:schemeClr val="accent3">
              <a:lumMod val="20000"/>
              <a:lumOff val="8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800" dirty="0">
                <a:solidFill>
                  <a:schemeClr val="tx1"/>
                </a:solidFill>
              </a:rPr>
              <a:t>Supplier</a:t>
            </a:r>
            <a:r>
              <a:rPr lang="en-US" altLang="zh-CN" sz="800" baseline="0" dirty="0">
                <a:solidFill>
                  <a:schemeClr val="tx1"/>
                </a:solidFill>
              </a:rPr>
              <a:t> Portal </a:t>
            </a:r>
            <a:endParaRPr lang="en-US" altLang="zh-CN" sz="800" dirty="0">
              <a:solidFill>
                <a:schemeClr val="tx1"/>
              </a:solidFill>
            </a:endParaRPr>
          </a:p>
        </p:txBody>
      </p:sp>
      <p:sp>
        <p:nvSpPr>
          <p:cNvPr id="41" name="Rounded Rectangle 36">
            <a:extLst>
              <a:ext uri="{FF2B5EF4-FFF2-40B4-BE49-F238E27FC236}">
                <a16:creationId xmlns:a16="http://schemas.microsoft.com/office/drawing/2014/main" id="{61C0F4C6-C4C9-454A-9A6D-5D38EA0E0087}"/>
              </a:ext>
            </a:extLst>
          </p:cNvPr>
          <p:cNvSpPr/>
          <p:nvPr/>
        </p:nvSpPr>
        <p:spPr>
          <a:xfrm>
            <a:off x="3597042" y="1699266"/>
            <a:ext cx="2478825" cy="266288"/>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1000" dirty="0">
                <a:solidFill>
                  <a:schemeClr val="tx1"/>
                </a:solidFill>
              </a:rPr>
              <a:t>Yanfeng APQP</a:t>
            </a:r>
            <a:r>
              <a:rPr lang="en-US" altLang="zh-CN" sz="1000" baseline="0" dirty="0">
                <a:solidFill>
                  <a:schemeClr val="tx1"/>
                </a:solidFill>
              </a:rPr>
              <a:t> Modules</a:t>
            </a:r>
            <a:endParaRPr lang="zh-CN" altLang="en-US" sz="1000" dirty="0">
              <a:solidFill>
                <a:schemeClr val="tx1"/>
              </a:solidFill>
            </a:endParaRPr>
          </a:p>
        </p:txBody>
      </p:sp>
      <p:sp>
        <p:nvSpPr>
          <p:cNvPr id="42" name="Rounded Rectangle 36">
            <a:extLst>
              <a:ext uri="{FF2B5EF4-FFF2-40B4-BE49-F238E27FC236}">
                <a16:creationId xmlns:a16="http://schemas.microsoft.com/office/drawing/2014/main" id="{354CF396-7586-4A4A-816E-CCB8D85752A3}"/>
              </a:ext>
            </a:extLst>
          </p:cNvPr>
          <p:cNvSpPr/>
          <p:nvPr/>
        </p:nvSpPr>
        <p:spPr>
          <a:xfrm>
            <a:off x="3597042" y="1975046"/>
            <a:ext cx="2478825" cy="1262501"/>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1000" dirty="0">
                <a:solidFill>
                  <a:schemeClr val="tx1"/>
                </a:solidFill>
              </a:rPr>
              <a:t>User</a:t>
            </a:r>
            <a:r>
              <a:rPr lang="en-US" altLang="zh-CN" sz="1000" baseline="0" dirty="0">
                <a:solidFill>
                  <a:schemeClr val="tx1"/>
                </a:solidFill>
              </a:rPr>
              <a:t> Home Page, Supplier Management, </a:t>
            </a:r>
            <a:r>
              <a:rPr lang="en-US" altLang="zh-CN" sz="1000" dirty="0">
                <a:solidFill>
                  <a:schemeClr val="tx1"/>
                </a:solidFill>
              </a:rPr>
              <a:t>APQP</a:t>
            </a:r>
            <a:r>
              <a:rPr lang="en-US" altLang="zh-CN" sz="1000" baseline="0" dirty="0">
                <a:solidFill>
                  <a:schemeClr val="tx1"/>
                </a:solidFill>
              </a:rPr>
              <a:t> Program Management, Report Manager, Task Management, Issue Management, Document </a:t>
            </a:r>
            <a:r>
              <a:rPr lang="en-US" altLang="zh-CN" sz="1000" baseline="0" dirty="0" smtClean="0">
                <a:solidFill>
                  <a:schemeClr val="tx1"/>
                </a:solidFill>
              </a:rPr>
              <a:t>Management, </a:t>
            </a:r>
            <a:r>
              <a:rPr lang="en-US" altLang="zh-CN" sz="1000" baseline="0" dirty="0">
                <a:solidFill>
                  <a:schemeClr val="tx1"/>
                </a:solidFill>
              </a:rPr>
              <a:t>Project Template Management, System Setup</a:t>
            </a:r>
            <a:endParaRPr lang="zh-CN" altLang="en-US" sz="1000" dirty="0">
              <a:solidFill>
                <a:schemeClr val="tx1"/>
              </a:solidFill>
            </a:endParaRPr>
          </a:p>
        </p:txBody>
      </p:sp>
      <p:sp>
        <p:nvSpPr>
          <p:cNvPr id="43" name="Rounded Rectangle 36">
            <a:extLst>
              <a:ext uri="{FF2B5EF4-FFF2-40B4-BE49-F238E27FC236}">
                <a16:creationId xmlns:a16="http://schemas.microsoft.com/office/drawing/2014/main" id="{68D0B29E-7C83-4B65-B3AB-5AA7ED0502B5}"/>
              </a:ext>
            </a:extLst>
          </p:cNvPr>
          <p:cNvSpPr/>
          <p:nvPr/>
        </p:nvSpPr>
        <p:spPr>
          <a:xfrm>
            <a:off x="6124609" y="1699266"/>
            <a:ext cx="2990250" cy="266288"/>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1000" dirty="0">
                <a:solidFill>
                  <a:schemeClr val="tx1"/>
                </a:solidFill>
              </a:rPr>
              <a:t>Supplier</a:t>
            </a:r>
            <a:r>
              <a:rPr lang="en-US" altLang="zh-CN" sz="1000" baseline="0" dirty="0">
                <a:solidFill>
                  <a:schemeClr val="tx1"/>
                </a:solidFill>
              </a:rPr>
              <a:t> </a:t>
            </a:r>
            <a:r>
              <a:rPr lang="en-US" altLang="zh-CN" sz="1000" dirty="0">
                <a:solidFill>
                  <a:schemeClr val="tx1"/>
                </a:solidFill>
              </a:rPr>
              <a:t>Modules</a:t>
            </a:r>
            <a:endParaRPr lang="zh-CN" altLang="en-US" sz="1000">
              <a:solidFill>
                <a:schemeClr val="tx1"/>
              </a:solidFill>
            </a:endParaRPr>
          </a:p>
        </p:txBody>
      </p:sp>
      <p:sp>
        <p:nvSpPr>
          <p:cNvPr id="44" name="Rounded Rectangle 36">
            <a:extLst>
              <a:ext uri="{FF2B5EF4-FFF2-40B4-BE49-F238E27FC236}">
                <a16:creationId xmlns:a16="http://schemas.microsoft.com/office/drawing/2014/main" id="{0D705F70-D971-4AB2-AF34-1033F50F5BE7}"/>
              </a:ext>
            </a:extLst>
          </p:cNvPr>
          <p:cNvSpPr/>
          <p:nvPr/>
        </p:nvSpPr>
        <p:spPr>
          <a:xfrm>
            <a:off x="6124609" y="1975046"/>
            <a:ext cx="2990250" cy="1262501"/>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1000" dirty="0">
                <a:solidFill>
                  <a:schemeClr val="tx1"/>
                </a:solidFill>
              </a:rPr>
              <a:t>Supplier Home Page,</a:t>
            </a:r>
            <a:r>
              <a:rPr lang="en-US" altLang="zh-CN" sz="1000" baseline="0" dirty="0">
                <a:solidFill>
                  <a:schemeClr val="tx1"/>
                </a:solidFill>
              </a:rPr>
              <a:t> </a:t>
            </a:r>
            <a:r>
              <a:rPr lang="en-US" altLang="zh-CN" sz="1000" dirty="0">
                <a:solidFill>
                  <a:schemeClr val="tx1"/>
                </a:solidFill>
              </a:rPr>
              <a:t>Supplier</a:t>
            </a:r>
            <a:r>
              <a:rPr lang="en-US" altLang="zh-CN" sz="1000" baseline="0" dirty="0">
                <a:solidFill>
                  <a:schemeClr val="tx1"/>
                </a:solidFill>
              </a:rPr>
              <a:t> APQP/PPAP Program, Supplier Task, Supplier Issues, Supplier Actions</a:t>
            </a:r>
            <a:r>
              <a:rPr lang="en-US" altLang="zh-CN" sz="1000" dirty="0">
                <a:solidFill>
                  <a:schemeClr val="tx1"/>
                </a:solidFill>
              </a:rPr>
              <a:t>, Supplier Document, Supplier News, Supplier</a:t>
            </a:r>
            <a:r>
              <a:rPr lang="en-US" altLang="zh-CN" sz="1000" baseline="0" dirty="0">
                <a:solidFill>
                  <a:schemeClr val="tx1"/>
                </a:solidFill>
              </a:rPr>
              <a:t> Calendar</a:t>
            </a:r>
            <a:endParaRPr lang="zh-CN" altLang="en-US" sz="1000">
              <a:solidFill>
                <a:schemeClr val="tx1"/>
              </a:solidFill>
            </a:endParaRPr>
          </a:p>
        </p:txBody>
      </p:sp>
      <p:sp>
        <p:nvSpPr>
          <p:cNvPr id="45" name="Rectangle 44">
            <a:extLst>
              <a:ext uri="{FF2B5EF4-FFF2-40B4-BE49-F238E27FC236}">
                <a16:creationId xmlns:a16="http://schemas.microsoft.com/office/drawing/2014/main" id="{C622A0EF-6AB8-41F9-AF48-52715CF2DD43}"/>
              </a:ext>
            </a:extLst>
          </p:cNvPr>
          <p:cNvSpPr/>
          <p:nvPr/>
        </p:nvSpPr>
        <p:spPr>
          <a:xfrm>
            <a:off x="6880515" y="3657757"/>
            <a:ext cx="965700" cy="54686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sz="1000" dirty="0">
                <a:solidFill>
                  <a:schemeClr val="lt1"/>
                </a:solidFill>
              </a:rPr>
              <a:t>Supplier Document Release</a:t>
            </a:r>
            <a:endParaRPr lang="en-US" sz="1000" dirty="0">
              <a:solidFill>
                <a:srgbClr val="000000"/>
              </a:solidFill>
            </a:endParaRPr>
          </a:p>
        </p:txBody>
      </p:sp>
      <p:sp>
        <p:nvSpPr>
          <p:cNvPr id="46" name="Rectangle 45">
            <a:extLst>
              <a:ext uri="{FF2B5EF4-FFF2-40B4-BE49-F238E27FC236}">
                <a16:creationId xmlns:a16="http://schemas.microsoft.com/office/drawing/2014/main" id="{23A676D6-B7AB-4D79-B5AA-D787206D0AFA}"/>
              </a:ext>
            </a:extLst>
          </p:cNvPr>
          <p:cNvSpPr/>
          <p:nvPr/>
        </p:nvSpPr>
        <p:spPr>
          <a:xfrm>
            <a:off x="5838484" y="3657757"/>
            <a:ext cx="965700" cy="54686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sz="1000" dirty="0">
                <a:solidFill>
                  <a:schemeClr val="lt1"/>
                </a:solidFill>
              </a:rPr>
              <a:t>TR</a:t>
            </a:r>
          </a:p>
          <a:p>
            <a:pPr algn="ctr"/>
            <a:r>
              <a:rPr lang="en-US" sz="1000" dirty="0">
                <a:solidFill>
                  <a:schemeClr val="lt1"/>
                </a:solidFill>
              </a:rPr>
              <a:t>Document Review </a:t>
            </a:r>
            <a:endParaRPr lang="en-US" sz="1000" dirty="0">
              <a:solidFill>
                <a:srgbClr val="000000"/>
              </a:solidFill>
            </a:endParaRPr>
          </a:p>
        </p:txBody>
      </p:sp>
      <p:sp>
        <p:nvSpPr>
          <p:cNvPr id="47" name="Rectangle 46">
            <a:extLst>
              <a:ext uri="{FF2B5EF4-FFF2-40B4-BE49-F238E27FC236}">
                <a16:creationId xmlns:a16="http://schemas.microsoft.com/office/drawing/2014/main" id="{1F64119A-BEB6-40CC-AB70-763B10203360}"/>
              </a:ext>
            </a:extLst>
          </p:cNvPr>
          <p:cNvSpPr/>
          <p:nvPr/>
        </p:nvSpPr>
        <p:spPr>
          <a:xfrm>
            <a:off x="7909215" y="3667282"/>
            <a:ext cx="1003800" cy="54686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sz="1000" dirty="0">
                <a:solidFill>
                  <a:schemeClr val="lt1"/>
                </a:solidFill>
              </a:rPr>
              <a:t>SCR</a:t>
            </a:r>
            <a:endParaRPr lang="en-US" sz="1000" dirty="0">
              <a:solidFill>
                <a:srgbClr val="000000"/>
              </a:solidFill>
            </a:endParaRPr>
          </a:p>
        </p:txBody>
      </p:sp>
      <p:sp>
        <p:nvSpPr>
          <p:cNvPr id="48" name="Rectangle 47">
            <a:extLst>
              <a:ext uri="{FF2B5EF4-FFF2-40B4-BE49-F238E27FC236}">
                <a16:creationId xmlns:a16="http://schemas.microsoft.com/office/drawing/2014/main" id="{540E423F-038A-41E5-9453-50A5018D86CE}"/>
              </a:ext>
            </a:extLst>
          </p:cNvPr>
          <p:cNvSpPr/>
          <p:nvPr/>
        </p:nvSpPr>
        <p:spPr>
          <a:xfrm>
            <a:off x="3193607" y="-57150"/>
            <a:ext cx="6684826" cy="5257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altLang="zh-CN" sz="1800" b="1" dirty="0" smtClean="0">
                <a:solidFill>
                  <a:schemeClr val="tx1"/>
                </a:solidFill>
              </a:rPr>
              <a:t>Yanfeng Visteon - Supplier APQP Portal </a:t>
            </a:r>
            <a:endParaRPr lang="zh-CN" altLang="en-US" sz="1800" b="1" dirty="0">
              <a:solidFill>
                <a:schemeClr val="tx1"/>
              </a:solidFill>
            </a:endParaRPr>
          </a:p>
        </p:txBody>
      </p:sp>
      <p:sp>
        <p:nvSpPr>
          <p:cNvPr id="21" name="左右箭头 122">
            <a:extLst>
              <a:ext uri="{FF2B5EF4-FFF2-40B4-BE49-F238E27FC236}">
                <a16:creationId xmlns:a16="http://schemas.microsoft.com/office/drawing/2014/main" id="{F4A038F6-8378-4AB3-A419-7F47A05F181B}"/>
              </a:ext>
            </a:extLst>
          </p:cNvPr>
          <p:cNvSpPr/>
          <p:nvPr/>
        </p:nvSpPr>
        <p:spPr>
          <a:xfrm>
            <a:off x="9523888" y="1918436"/>
            <a:ext cx="757980" cy="185991"/>
          </a:xfrm>
          <a:prstGeom prst="lef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87380" y="983145"/>
            <a:ext cx="545121" cy="594678"/>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18769" y="986809"/>
            <a:ext cx="642459" cy="642459"/>
          </a:xfrm>
          <a:prstGeom prst="rect">
            <a:avLst/>
          </a:prstGeom>
        </p:spPr>
      </p:pic>
      <p:sp>
        <p:nvSpPr>
          <p:cNvPr id="4" name="Slide Number Placeholder 3"/>
          <p:cNvSpPr>
            <a:spLocks noGrp="1"/>
          </p:cNvSpPr>
          <p:nvPr>
            <p:ph type="sldNum" sz="quarter" idx="12"/>
          </p:nvPr>
        </p:nvSpPr>
        <p:spPr/>
        <p:txBody>
          <a:bodyPr/>
          <a:lstStyle/>
          <a:p>
            <a:fld id="{4AAD5ECD-343E-48F9-81F3-C8321E8CABA4}" type="slidenum">
              <a:rPr lang="en-US" smtClean="0"/>
              <a:t>13</a:t>
            </a:fld>
            <a:endParaRPr lang="en-US" dirty="0"/>
          </a:p>
        </p:txBody>
      </p:sp>
      <p:sp>
        <p:nvSpPr>
          <p:cNvPr id="49" name="标题 1"/>
          <p:cNvSpPr txBox="1">
            <a:spLocks/>
          </p:cNvSpPr>
          <p:nvPr/>
        </p:nvSpPr>
        <p:spPr>
          <a:xfrm>
            <a:off x="182809" y="391325"/>
            <a:ext cx="3808792" cy="1713102"/>
          </a:xfrm>
          <a:prstGeom prst="rect">
            <a:avLst/>
          </a:prstGeom>
        </p:spPr>
        <p:txBody>
          <a:bodyPr>
            <a:noAutofit/>
          </a:bodyPr>
          <a:lstStyle>
            <a:lvl1pPr algn="l" defTabSz="914400" rtl="0" eaLnBrk="1" latinLnBrk="0" hangingPunct="1">
              <a:lnSpc>
                <a:spcPct val="90000"/>
              </a:lnSpc>
              <a:spcBef>
                <a:spcPct val="0"/>
              </a:spcBef>
              <a:buNone/>
              <a:defRPr sz="3200" b="0" kern="1200">
                <a:solidFill>
                  <a:schemeClr val="tx1"/>
                </a:solidFill>
                <a:latin typeface="+mn-lt"/>
                <a:ea typeface="+mj-ea"/>
                <a:cs typeface="+mj-cs"/>
              </a:defRPr>
            </a:lvl1pPr>
          </a:lstStyle>
          <a:p>
            <a:r>
              <a:rPr lang="en-US" altLang="zh-CN" sz="2800" b="1" dirty="0" smtClean="0"/>
              <a:t>OMNEX Solution Proposed</a:t>
            </a:r>
            <a:r>
              <a:rPr lang="en-US" altLang="zh-CN" sz="2000" dirty="0" smtClean="0"/>
              <a:t/>
            </a:r>
            <a:br>
              <a:rPr lang="en-US" altLang="zh-CN" sz="2000" dirty="0" smtClean="0"/>
            </a:br>
            <a:r>
              <a:rPr lang="en-US" altLang="zh-CN" sz="2000" dirty="0" smtClean="0"/>
              <a:t>- Application Architecture</a:t>
            </a:r>
            <a:endParaRPr lang="zh-CN" altLang="en-US" sz="2000" dirty="0"/>
          </a:p>
        </p:txBody>
      </p:sp>
    </p:spTree>
    <p:extLst>
      <p:ext uri="{BB962C8B-B14F-4D97-AF65-F5344CB8AC3E}">
        <p14:creationId xmlns:p14="http://schemas.microsoft.com/office/powerpoint/2010/main" val="16985895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流程图: 可选过程 30"/>
          <p:cNvSpPr/>
          <p:nvPr/>
        </p:nvSpPr>
        <p:spPr>
          <a:xfrm>
            <a:off x="903452" y="5695680"/>
            <a:ext cx="3694229" cy="544758"/>
          </a:xfrm>
          <a:prstGeom prst="flowChartAlternate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BPM(modifications, project kick-off…)</a:t>
            </a:r>
            <a:endParaRPr lang="zh-CN" altLang="en-US" dirty="0">
              <a:solidFill>
                <a:schemeClr val="tx1"/>
              </a:solidFill>
            </a:endParaRPr>
          </a:p>
        </p:txBody>
      </p:sp>
      <p:sp>
        <p:nvSpPr>
          <p:cNvPr id="34" name="流程图: 可选过程 33"/>
          <p:cNvSpPr/>
          <p:nvPr/>
        </p:nvSpPr>
        <p:spPr>
          <a:xfrm>
            <a:off x="4697857" y="5695680"/>
            <a:ext cx="3215245" cy="544758"/>
          </a:xfrm>
          <a:prstGeom prst="flowChartAlternateProces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DMS(Hyper-link to file server)</a:t>
            </a:r>
            <a:endParaRPr lang="zh-CN" altLang="en-US" dirty="0">
              <a:solidFill>
                <a:schemeClr val="tx1"/>
              </a:solidFill>
            </a:endParaRPr>
          </a:p>
        </p:txBody>
      </p:sp>
      <p:sp>
        <p:nvSpPr>
          <p:cNvPr id="35" name="流程图: 可选过程 34"/>
          <p:cNvSpPr/>
          <p:nvPr/>
        </p:nvSpPr>
        <p:spPr>
          <a:xfrm>
            <a:off x="8076634" y="5695680"/>
            <a:ext cx="3215245" cy="544758"/>
          </a:xfrm>
          <a:prstGeom prst="flowChartAlternateProcess">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QAD(Suppliers’ information)</a:t>
            </a:r>
            <a:endParaRPr lang="zh-CN" altLang="en-US" dirty="0">
              <a:solidFill>
                <a:schemeClr val="tx1"/>
              </a:solidFill>
            </a:endParaRPr>
          </a:p>
        </p:txBody>
      </p:sp>
      <p:sp>
        <p:nvSpPr>
          <p:cNvPr id="11" name="圆角矩形 10"/>
          <p:cNvSpPr/>
          <p:nvPr/>
        </p:nvSpPr>
        <p:spPr>
          <a:xfrm>
            <a:off x="903456" y="1973943"/>
            <a:ext cx="10885269" cy="3512457"/>
          </a:xfrm>
          <a:prstGeom prst="roundRect">
            <a:avLst>
              <a:gd name="adj" fmla="val 3624"/>
            </a:avLst>
          </a:prstGeom>
          <a:solidFill>
            <a:schemeClr val="tx2">
              <a:lumMod val="20000"/>
              <a:lumOff val="8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solidFill>
                  <a:sysClr val="windowText" lastClr="000000"/>
                </a:solidFill>
              </a:rPr>
              <a:t>Supplier Quality Management System</a:t>
            </a:r>
            <a:endParaRPr lang="zh-CN" altLang="en-US" dirty="0">
              <a:solidFill>
                <a:sysClr val="windowText" lastClr="000000"/>
              </a:solidFill>
            </a:endParaRPr>
          </a:p>
        </p:txBody>
      </p:sp>
      <p:sp>
        <p:nvSpPr>
          <p:cNvPr id="2" name="标题 1"/>
          <p:cNvSpPr>
            <a:spLocks noGrp="1"/>
          </p:cNvSpPr>
          <p:nvPr>
            <p:ph type="title"/>
          </p:nvPr>
        </p:nvSpPr>
        <p:spPr/>
        <p:txBody>
          <a:bodyPr>
            <a:normAutofit/>
          </a:bodyPr>
          <a:lstStyle/>
          <a:p>
            <a:r>
              <a:rPr lang="en-US" altLang="zh-CN" sz="4000" b="1" dirty="0" smtClean="0"/>
              <a:t>OMNEX Solution Proposed</a:t>
            </a:r>
            <a:r>
              <a:rPr lang="en-US" altLang="zh-CN" dirty="0" smtClean="0"/>
              <a:t/>
            </a:r>
            <a:br>
              <a:rPr lang="en-US" altLang="zh-CN" dirty="0" smtClean="0"/>
            </a:br>
            <a:r>
              <a:rPr lang="en-US" altLang="zh-CN" sz="3100" dirty="0" smtClean="0"/>
              <a:t>- System Architecture</a:t>
            </a:r>
            <a:endParaRPr lang="zh-CN" altLang="en-US" dirty="0"/>
          </a:p>
        </p:txBody>
      </p:sp>
      <p:graphicFrame>
        <p:nvGraphicFramePr>
          <p:cNvPr id="7" name="图示 6"/>
          <p:cNvGraphicFramePr/>
          <p:nvPr>
            <p:extLst/>
          </p:nvPr>
        </p:nvGraphicFramePr>
        <p:xfrm>
          <a:off x="903457" y="1181691"/>
          <a:ext cx="10885269" cy="4501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椭圆 7"/>
          <p:cNvSpPr/>
          <p:nvPr/>
        </p:nvSpPr>
        <p:spPr>
          <a:xfrm>
            <a:off x="-221375" y="3313393"/>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SQEM</a:t>
            </a:r>
            <a:endParaRPr lang="zh-CN" altLang="en-US" sz="1400" dirty="0"/>
          </a:p>
        </p:txBody>
      </p:sp>
      <p:sp>
        <p:nvSpPr>
          <p:cNvPr id="9" name="椭圆 8"/>
          <p:cNvSpPr/>
          <p:nvPr/>
        </p:nvSpPr>
        <p:spPr>
          <a:xfrm>
            <a:off x="-221375" y="4044670"/>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a:t>
            </a:r>
            <a:endParaRPr lang="zh-CN" altLang="en-US" sz="1400" dirty="0"/>
          </a:p>
        </p:txBody>
      </p:sp>
      <p:sp>
        <p:nvSpPr>
          <p:cNvPr id="10" name="椭圆 9"/>
          <p:cNvSpPr/>
          <p:nvPr/>
        </p:nvSpPr>
        <p:spPr>
          <a:xfrm>
            <a:off x="-221375" y="4775946"/>
            <a:ext cx="1360301" cy="525785"/>
          </a:xfrm>
          <a:prstGeom prst="ellipse">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a:t>
            </a:r>
            <a:endParaRPr lang="zh-CN" altLang="en-US" sz="1200" dirty="0"/>
          </a:p>
        </p:txBody>
      </p:sp>
      <p:sp>
        <p:nvSpPr>
          <p:cNvPr id="12" name="圆角矩形 11"/>
          <p:cNvSpPr/>
          <p:nvPr/>
        </p:nvSpPr>
        <p:spPr>
          <a:xfrm>
            <a:off x="1436914"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a:t>
            </a:r>
            <a:endParaRPr lang="zh-CN" altLang="en-US" dirty="0"/>
          </a:p>
        </p:txBody>
      </p:sp>
      <p:sp>
        <p:nvSpPr>
          <p:cNvPr id="13" name="圆角矩形 12"/>
          <p:cNvSpPr/>
          <p:nvPr/>
        </p:nvSpPr>
        <p:spPr>
          <a:xfrm>
            <a:off x="4756775"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a:t>
            </a:r>
            <a:endParaRPr lang="zh-CN" altLang="en-US" dirty="0"/>
          </a:p>
        </p:txBody>
      </p:sp>
      <p:sp>
        <p:nvSpPr>
          <p:cNvPr id="14" name="圆角矩形 13"/>
          <p:cNvSpPr/>
          <p:nvPr/>
        </p:nvSpPr>
        <p:spPr>
          <a:xfrm>
            <a:off x="8076636"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a:t>
            </a:r>
            <a:endParaRPr lang="zh-CN" altLang="en-US" dirty="0"/>
          </a:p>
        </p:txBody>
      </p:sp>
      <p:sp>
        <p:nvSpPr>
          <p:cNvPr id="15" name="圆角矩形 14"/>
          <p:cNvSpPr/>
          <p:nvPr/>
        </p:nvSpPr>
        <p:spPr>
          <a:xfrm>
            <a:off x="475677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Program Management</a:t>
            </a:r>
            <a:endParaRPr lang="zh-CN" altLang="en-US" dirty="0"/>
          </a:p>
        </p:txBody>
      </p:sp>
      <p:sp>
        <p:nvSpPr>
          <p:cNvPr id="16" name="圆角矩形 15"/>
          <p:cNvSpPr/>
          <p:nvPr/>
        </p:nvSpPr>
        <p:spPr>
          <a:xfrm>
            <a:off x="4756774" y="3502240"/>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Report Management</a:t>
            </a:r>
            <a:endParaRPr lang="zh-CN" altLang="en-US" dirty="0"/>
          </a:p>
        </p:txBody>
      </p:sp>
      <p:sp>
        <p:nvSpPr>
          <p:cNvPr id="17" name="圆角矩形 16"/>
          <p:cNvSpPr/>
          <p:nvPr/>
        </p:nvSpPr>
        <p:spPr>
          <a:xfrm>
            <a:off x="8076634" y="3502239"/>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Management</a:t>
            </a:r>
            <a:endParaRPr lang="zh-CN" altLang="en-US" dirty="0"/>
          </a:p>
        </p:txBody>
      </p:sp>
      <p:sp>
        <p:nvSpPr>
          <p:cNvPr id="18" name="圆角矩形 17"/>
          <p:cNvSpPr/>
          <p:nvPr/>
        </p:nvSpPr>
        <p:spPr>
          <a:xfrm>
            <a:off x="143691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Content Management</a:t>
            </a:r>
            <a:endParaRPr lang="zh-CN" altLang="en-US" dirty="0"/>
          </a:p>
        </p:txBody>
      </p:sp>
      <p:sp>
        <p:nvSpPr>
          <p:cNvPr id="19" name="圆角矩形 18"/>
          <p:cNvSpPr/>
          <p:nvPr/>
        </p:nvSpPr>
        <p:spPr>
          <a:xfrm>
            <a:off x="1434626" y="3502238"/>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Issue/Risk Management</a:t>
            </a:r>
            <a:endParaRPr lang="zh-CN" altLang="en-US" dirty="0"/>
          </a:p>
        </p:txBody>
      </p:sp>
      <p:sp>
        <p:nvSpPr>
          <p:cNvPr id="20" name="圆角矩形 19"/>
          <p:cNvSpPr/>
          <p:nvPr/>
        </p:nvSpPr>
        <p:spPr>
          <a:xfrm>
            <a:off x="8076634"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Others(Mail, Notification…)</a:t>
            </a:r>
            <a:endParaRPr lang="zh-CN" altLang="en-US" dirty="0"/>
          </a:p>
        </p:txBody>
      </p:sp>
      <p:sp>
        <p:nvSpPr>
          <p:cNvPr id="21" name="椭圆 20"/>
          <p:cNvSpPr/>
          <p:nvPr/>
        </p:nvSpPr>
        <p:spPr>
          <a:xfrm>
            <a:off x="4597681" y="3366864"/>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604941" y="4244975"/>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913102" y="3359547"/>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906374" y="4256278"/>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上下箭头 24"/>
          <p:cNvSpPr/>
          <p:nvPr/>
        </p:nvSpPr>
        <p:spPr>
          <a:xfrm>
            <a:off x="2235199" y="1493970"/>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下箭头 25"/>
          <p:cNvSpPr/>
          <p:nvPr/>
        </p:nvSpPr>
        <p:spPr>
          <a:xfrm>
            <a:off x="5734594" y="1451406"/>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上下箭头 26"/>
          <p:cNvSpPr/>
          <p:nvPr/>
        </p:nvSpPr>
        <p:spPr>
          <a:xfrm>
            <a:off x="9038046" y="1406772"/>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上箭头 31"/>
          <p:cNvSpPr/>
          <p:nvPr/>
        </p:nvSpPr>
        <p:spPr>
          <a:xfrm>
            <a:off x="223519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上箭头 35"/>
          <p:cNvSpPr/>
          <p:nvPr/>
        </p:nvSpPr>
        <p:spPr>
          <a:xfrm>
            <a:off x="578741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上箭头 36"/>
          <p:cNvSpPr/>
          <p:nvPr/>
        </p:nvSpPr>
        <p:spPr>
          <a:xfrm>
            <a:off x="9170417"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多文档 27"/>
          <p:cNvSpPr/>
          <p:nvPr/>
        </p:nvSpPr>
        <p:spPr>
          <a:xfrm>
            <a:off x="5618197" y="5546076"/>
            <a:ext cx="609600" cy="290199"/>
          </a:xfrm>
          <a:prstGeom prst="flowChartMultidocumen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doc</a:t>
            </a:r>
            <a:endParaRPr lang="zh-CN" altLang="en-US" dirty="0">
              <a:solidFill>
                <a:schemeClr val="tx1"/>
              </a:solidFill>
            </a:endParaRPr>
          </a:p>
        </p:txBody>
      </p:sp>
      <p:sp>
        <p:nvSpPr>
          <p:cNvPr id="5" name="剪去同侧角的矩形 4"/>
          <p:cNvSpPr/>
          <p:nvPr/>
        </p:nvSpPr>
        <p:spPr>
          <a:xfrm>
            <a:off x="8787117" y="5573260"/>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38" name="剪去同侧角的矩形 37"/>
          <p:cNvSpPr/>
          <p:nvPr/>
        </p:nvSpPr>
        <p:spPr>
          <a:xfrm>
            <a:off x="1947985" y="5543603"/>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9" name="椭圆 38"/>
          <p:cNvSpPr/>
          <p:nvPr/>
        </p:nvSpPr>
        <p:spPr>
          <a:xfrm>
            <a:off x="-221375" y="2582116"/>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err="1" smtClean="0"/>
              <a:t>Pur</a:t>
            </a:r>
            <a:endParaRPr lang="zh-CN" altLang="en-US" sz="1400" dirty="0"/>
          </a:p>
        </p:txBody>
      </p:sp>
    </p:spTree>
    <p:extLst>
      <p:ext uri="{BB962C8B-B14F-4D97-AF65-F5344CB8AC3E}">
        <p14:creationId xmlns:p14="http://schemas.microsoft.com/office/powerpoint/2010/main" val="6494514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0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5772" y="679860"/>
            <a:ext cx="8779933" cy="5364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1245772" y="0"/>
            <a:ext cx="8160695" cy="558800"/>
          </a:xfrm>
        </p:spPr>
        <p:txBody>
          <a:bodyPr>
            <a:normAutofit fontScale="90000"/>
          </a:bodyPr>
          <a:lstStyle/>
          <a:p>
            <a:r>
              <a:rPr lang="en-US" altLang="zh-CN" sz="4000" b="1" dirty="0" smtClean="0"/>
              <a:t>Solution Deployment on Ali Cloud</a:t>
            </a:r>
            <a:endParaRPr lang="zh-CN" altLang="en-US" dirty="0"/>
          </a:p>
        </p:txBody>
      </p:sp>
      <p:sp>
        <p:nvSpPr>
          <p:cNvPr id="6" name="文本框 5"/>
          <p:cNvSpPr txBox="1"/>
          <p:nvPr/>
        </p:nvSpPr>
        <p:spPr>
          <a:xfrm>
            <a:off x="1448972" y="1505243"/>
            <a:ext cx="8904850" cy="369332"/>
          </a:xfrm>
          <a:prstGeom prst="rect">
            <a:avLst/>
          </a:prstGeom>
          <a:noFill/>
        </p:spPr>
        <p:txBody>
          <a:bodyPr wrap="square" rtlCol="0">
            <a:spAutoFit/>
          </a:bodyPr>
          <a:lstStyle/>
          <a:p>
            <a:endParaRPr lang="zh-CN" altLang="en-US" dirty="0"/>
          </a:p>
        </p:txBody>
      </p:sp>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Tree>
    <p:extLst>
      <p:ext uri="{BB962C8B-B14F-4D97-AF65-F5344CB8AC3E}">
        <p14:creationId xmlns:p14="http://schemas.microsoft.com/office/powerpoint/2010/main" val="26698235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b="1" dirty="0" smtClean="0"/>
              <a:t>OMNEX Solution Proposed</a:t>
            </a:r>
            <a:r>
              <a:rPr lang="en-US" altLang="zh-CN" dirty="0" smtClean="0"/>
              <a:t/>
            </a:r>
            <a:br>
              <a:rPr lang="en-US" altLang="zh-CN" dirty="0" smtClean="0"/>
            </a:br>
            <a:r>
              <a:rPr lang="en-US" altLang="zh-CN" sz="3100" dirty="0" smtClean="0"/>
              <a:t>- System Feature List</a:t>
            </a:r>
            <a:endParaRPr lang="zh-CN" altLang="en-US" dirty="0"/>
          </a:p>
        </p:txBody>
      </p:sp>
      <p:sp>
        <p:nvSpPr>
          <p:cNvPr id="3" name="矩形 2"/>
          <p:cNvSpPr/>
          <p:nvPr/>
        </p:nvSpPr>
        <p:spPr>
          <a:xfrm>
            <a:off x="8629748" y="175171"/>
            <a:ext cx="2925075" cy="91819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r>
              <a:rPr lang="en-US" altLang="zh-CN" dirty="0" err="1" smtClean="0"/>
              <a:t>Sabu</a:t>
            </a:r>
            <a:r>
              <a:rPr lang="en-US" altLang="zh-CN" dirty="0" smtClean="0"/>
              <a:t>, we can use the one you presented in the meeting </a:t>
            </a:r>
            <a:endParaRPr lang="zh-CN" altLang="en-US" dirty="0"/>
          </a:p>
        </p:txBody>
      </p:sp>
      <p:sp>
        <p:nvSpPr>
          <p:cNvPr id="4" name="文本框 3"/>
          <p:cNvSpPr txBox="1"/>
          <p:nvPr/>
        </p:nvSpPr>
        <p:spPr>
          <a:xfrm>
            <a:off x="1097280" y="1343891"/>
            <a:ext cx="10058400" cy="369332"/>
          </a:xfrm>
          <a:prstGeom prst="rect">
            <a:avLst/>
          </a:prstGeom>
          <a:noFill/>
        </p:spPr>
        <p:txBody>
          <a:bodyPr wrap="square" rtlCol="0">
            <a:spAutoFit/>
          </a:bodyPr>
          <a:lstStyle/>
          <a:p>
            <a:endParaRPr lang="zh-CN" altLang="en-US" dirty="0"/>
          </a:p>
        </p:txBody>
      </p:sp>
      <p:sp>
        <p:nvSpPr>
          <p:cNvPr id="5" name="Footer Placeholder 4"/>
          <p:cNvSpPr>
            <a:spLocks noGrp="1"/>
          </p:cNvSpPr>
          <p:nvPr>
            <p:ph type="ftr" sz="quarter" idx="11"/>
          </p:nvPr>
        </p:nvSpPr>
        <p:spPr/>
        <p:txBody>
          <a:bodyPr/>
          <a:lstStyle/>
          <a:p>
            <a:r>
              <a:rPr lang="en-IN" altLang="zh-CN" smtClean="0"/>
              <a:t>Cpyright © 2018 Omnex Inc. </a:t>
            </a:r>
            <a:endParaRPr lang="zh-CN" altLang="en-US"/>
          </a:p>
        </p:txBody>
      </p:sp>
      <p:graphicFrame>
        <p:nvGraphicFramePr>
          <p:cNvPr id="7" name="Table 6"/>
          <p:cNvGraphicFramePr>
            <a:graphicFrameLocks noGrp="1"/>
          </p:cNvGraphicFramePr>
          <p:nvPr>
            <p:extLst>
              <p:ext uri="{D42A27DB-BD31-4B8C-83A1-F6EECF244321}">
                <p14:modId xmlns:p14="http://schemas.microsoft.com/office/powerpoint/2010/main" val="4227957802"/>
              </p:ext>
            </p:extLst>
          </p:nvPr>
        </p:nvGraphicFramePr>
        <p:xfrm>
          <a:off x="471435" y="1159936"/>
          <a:ext cx="11083388" cy="4789991"/>
        </p:xfrm>
        <a:graphic>
          <a:graphicData uri="http://schemas.openxmlformats.org/drawingml/2006/table">
            <a:tbl>
              <a:tblPr/>
              <a:tblGrid>
                <a:gridCol w="522449">
                  <a:extLst>
                    <a:ext uri="{9D8B030D-6E8A-4147-A177-3AD203B41FA5}">
                      <a16:colId xmlns:a16="http://schemas.microsoft.com/office/drawing/2014/main" val="20000"/>
                    </a:ext>
                  </a:extLst>
                </a:gridCol>
                <a:gridCol w="1666862">
                  <a:extLst>
                    <a:ext uri="{9D8B030D-6E8A-4147-A177-3AD203B41FA5}">
                      <a16:colId xmlns:a16="http://schemas.microsoft.com/office/drawing/2014/main" val="20001"/>
                    </a:ext>
                  </a:extLst>
                </a:gridCol>
                <a:gridCol w="2823714">
                  <a:extLst>
                    <a:ext uri="{9D8B030D-6E8A-4147-A177-3AD203B41FA5}">
                      <a16:colId xmlns:a16="http://schemas.microsoft.com/office/drawing/2014/main" val="20002"/>
                    </a:ext>
                  </a:extLst>
                </a:gridCol>
                <a:gridCol w="1393198">
                  <a:extLst>
                    <a:ext uri="{9D8B030D-6E8A-4147-A177-3AD203B41FA5}">
                      <a16:colId xmlns:a16="http://schemas.microsoft.com/office/drawing/2014/main" val="20003"/>
                    </a:ext>
                  </a:extLst>
                </a:gridCol>
                <a:gridCol w="4677165">
                  <a:extLst>
                    <a:ext uri="{9D8B030D-6E8A-4147-A177-3AD203B41FA5}">
                      <a16:colId xmlns:a16="http://schemas.microsoft.com/office/drawing/2014/main" val="20004"/>
                    </a:ext>
                  </a:extLst>
                </a:gridCol>
              </a:tblGrid>
              <a:tr h="368461">
                <a:tc>
                  <a:txBody>
                    <a:bodyPr/>
                    <a:lstStyle/>
                    <a:p>
                      <a:pPr algn="l" fontAlgn="ctr"/>
                      <a:r>
                        <a:rPr lang="en-IN" sz="1000" b="0" i="0" u="none" strike="noStrike" dirty="0">
                          <a:solidFill>
                            <a:srgbClr val="000000"/>
                          </a:solidFill>
                          <a:effectLst/>
                          <a:latin typeface="Calibri" panose="020F0502020204030204" pitchFamily="34" charset="0"/>
                        </a:rPr>
                        <a:t> </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zh-CN" altLang="en-US" sz="1000" b="0" i="0" u="none" strike="noStrike">
                          <a:solidFill>
                            <a:srgbClr val="000000"/>
                          </a:solidFill>
                          <a:effectLst/>
                          <a:latin typeface="Calibri" panose="020F0502020204030204" pitchFamily="34" charset="0"/>
                        </a:rPr>
                        <a:t>模块</a:t>
                      </a:r>
                      <a:r>
                        <a:rPr lang="en-US" altLang="zh-CN" sz="1000" b="0" i="0" u="none" strike="noStrike">
                          <a:solidFill>
                            <a:srgbClr val="000000"/>
                          </a:solidFill>
                          <a:effectLst/>
                          <a:latin typeface="Calibri" panose="020F0502020204030204" pitchFamily="34" charset="0"/>
                        </a:rPr>
                        <a:t>/</a:t>
                      </a:r>
                      <a:r>
                        <a:rPr lang="zh-CN" altLang="en-US" sz="1000" b="0" i="0" u="none" strike="noStrike">
                          <a:solidFill>
                            <a:srgbClr val="000000"/>
                          </a:solidFill>
                          <a:effectLst/>
                          <a:latin typeface="Calibri" panose="020F0502020204030204" pitchFamily="34" charset="0"/>
                        </a:rPr>
                        <a:t>功能</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1000" b="0" i="0" u="none" strike="noStrike">
                          <a:solidFill>
                            <a:srgbClr val="000000"/>
                          </a:solidFill>
                          <a:effectLst/>
                          <a:latin typeface="Calibri" panose="020F0502020204030204" pitchFamily="34" charset="0"/>
                        </a:rPr>
                        <a:t>Modules/Features</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1000" b="0" i="0" u="none" strike="noStrike">
                          <a:solidFill>
                            <a:srgbClr val="000000"/>
                          </a:solidFill>
                          <a:effectLst/>
                          <a:latin typeface="Calibri" panose="020F0502020204030204" pitchFamily="34" charset="0"/>
                        </a:rPr>
                        <a:t>Readiness from Omnex Side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1000" b="0" i="0" u="none" strike="noStrike">
                          <a:solidFill>
                            <a:srgbClr val="000000"/>
                          </a:solidFill>
                          <a:effectLst/>
                          <a:latin typeface="Calibri" panose="020F0502020204030204" pitchFamily="34" charset="0"/>
                        </a:rPr>
                        <a:t>Omnex Comments</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10000"/>
                  </a:ext>
                </a:extLst>
              </a:tr>
              <a:tr h="184230">
                <a:tc>
                  <a:txBody>
                    <a:bodyPr/>
                    <a:lstStyle/>
                    <a:p>
                      <a:pPr algn="l" fontAlgn="ctr"/>
                      <a:r>
                        <a:rPr lang="en-IN" sz="1000" b="1" i="0" u="none" strike="noStrike">
                          <a:solidFill>
                            <a:srgbClr val="000000"/>
                          </a:solidFill>
                          <a:effectLst/>
                          <a:latin typeface="Calibri" panose="020F0502020204030204" pitchFamily="34" charset="0"/>
                        </a:rPr>
                        <a:t>1</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zh-CN" altLang="en-US" sz="1000" b="1" i="0" u="none" strike="noStrike">
                          <a:solidFill>
                            <a:srgbClr val="000000"/>
                          </a:solidFill>
                          <a:effectLst/>
                          <a:latin typeface="Calibri" panose="020F0502020204030204" pitchFamily="34" charset="0"/>
                        </a:rPr>
                        <a:t>系统设置</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en-IN" sz="1000" b="1" i="0" u="none" strike="noStrike">
                          <a:solidFill>
                            <a:srgbClr val="000000"/>
                          </a:solidFill>
                          <a:effectLst/>
                          <a:latin typeface="Calibri" panose="020F0502020204030204" pitchFamily="34" charset="0"/>
                        </a:rPr>
                        <a:t>System Setup</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000" b="1" i="0" u="none" strike="noStrike">
                          <a:solidFill>
                            <a:srgbClr val="000000"/>
                          </a:solidFill>
                          <a:effectLst/>
                          <a:latin typeface="Calibri" panose="020F0502020204030204" pitchFamily="34" charset="0"/>
                        </a:rPr>
                        <a:t> </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0001"/>
                  </a:ext>
                </a:extLst>
              </a:tr>
              <a:tr h="184230">
                <a:tc>
                  <a:txBody>
                    <a:bodyPr/>
                    <a:lstStyle/>
                    <a:p>
                      <a:pPr algn="l" fontAlgn="ctr"/>
                      <a:r>
                        <a:rPr lang="en-IN" sz="1000" b="0" i="0" u="none" strike="noStrike">
                          <a:solidFill>
                            <a:srgbClr val="000000"/>
                          </a:solidFill>
                          <a:effectLst/>
                          <a:latin typeface="Calibri" panose="020F0502020204030204" pitchFamily="34" charset="0"/>
                        </a:rPr>
                        <a:t>1.1</a:t>
                      </a:r>
                    </a:p>
                  </a:txBody>
                  <a:tcPr marL="86565"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组织与用户管理</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Organization Structure and User management</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52691">
                <a:tc>
                  <a:txBody>
                    <a:bodyPr/>
                    <a:lstStyle/>
                    <a:p>
                      <a:pPr algn="l" fontAlgn="ctr"/>
                      <a:r>
                        <a:rPr lang="en-IN" sz="1000" b="0" i="0" u="none" strike="noStrike">
                          <a:solidFill>
                            <a:srgbClr val="000000"/>
                          </a:solidFill>
                          <a:effectLst/>
                          <a:latin typeface="Calibri" panose="020F0502020204030204" pitchFamily="34" charset="0"/>
                        </a:rPr>
                        <a:t>1.2</a:t>
                      </a:r>
                    </a:p>
                  </a:txBody>
                  <a:tcPr marL="86565"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提供企业内部角色与权限的创建和维护功能，实现基于角色的权限管理机制</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RBAC - role based access control</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52691">
                <a:tc>
                  <a:txBody>
                    <a:bodyPr/>
                    <a:lstStyle/>
                    <a:p>
                      <a:pPr algn="l" fontAlgn="ctr"/>
                      <a:r>
                        <a:rPr lang="en-IN" sz="1000" b="0" i="0" u="none" strike="noStrike">
                          <a:solidFill>
                            <a:srgbClr val="000000"/>
                          </a:solidFill>
                          <a:effectLst/>
                          <a:latin typeface="Calibri" panose="020F0502020204030204" pitchFamily="34" charset="0"/>
                        </a:rPr>
                        <a:t>1.3</a:t>
                      </a:r>
                    </a:p>
                  </a:txBody>
                  <a:tcPr marL="86565"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PPAP </a:t>
                      </a:r>
                      <a:r>
                        <a:rPr lang="zh-CN" altLang="en-US" sz="1000" b="0" i="0" u="none" strike="noStrike">
                          <a:solidFill>
                            <a:srgbClr val="000000"/>
                          </a:solidFill>
                          <a:effectLst/>
                          <a:latin typeface="Calibri" panose="020F0502020204030204" pitchFamily="34" charset="0"/>
                        </a:rPr>
                        <a:t>等级设置</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PPAP Level Setup</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Partially Available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000" b="0" i="0" u="none" strike="noStrike" dirty="0">
                          <a:solidFill>
                            <a:srgbClr val="000000"/>
                          </a:solidFill>
                          <a:effectLst/>
                          <a:latin typeface="Calibri" panose="020F0502020204030204" pitchFamily="34" charset="0"/>
                        </a:rPr>
                        <a:t>Need to know the exact requirement to understand the Gap. As per the discussions on 1st February 2018, YFVE will provide the data required for setting up PPAP levels</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105384">
                <a:tc>
                  <a:txBody>
                    <a:bodyPr/>
                    <a:lstStyle/>
                    <a:p>
                      <a:pPr algn="l" fontAlgn="ctr"/>
                      <a:r>
                        <a:rPr lang="en-IN" sz="1000" b="0" i="0" u="none" strike="noStrike">
                          <a:solidFill>
                            <a:srgbClr val="000000"/>
                          </a:solidFill>
                          <a:effectLst/>
                          <a:latin typeface="Calibri" panose="020F0502020204030204" pitchFamily="34" charset="0"/>
                        </a:rPr>
                        <a:t>1.4</a:t>
                      </a:r>
                    </a:p>
                  </a:txBody>
                  <a:tcPr marL="86565"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供应商风险等级设置</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dirty="0">
                          <a:solidFill>
                            <a:srgbClr val="000000"/>
                          </a:solidFill>
                          <a:effectLst/>
                          <a:latin typeface="Calibri" panose="020F0502020204030204" pitchFamily="34" charset="0"/>
                        </a:rPr>
                        <a:t>Supplier risk update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Partially Available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000" b="0" i="0" u="none" strike="noStrike" dirty="0">
                          <a:solidFill>
                            <a:srgbClr val="000000"/>
                          </a:solidFill>
                          <a:effectLst/>
                          <a:latin typeface="Calibri" panose="020F0502020204030204" pitchFamily="34" charset="0"/>
                        </a:rPr>
                        <a:t>We think this is a decision taken outside of the system and based on risk status PPAP level is ascertained. If this is to be performed in the system let us know we can develop the rest.</a:t>
                      </a:r>
                      <a:br>
                        <a:rPr lang="en-IN" sz="1000" b="0" i="0" u="none" strike="noStrike" dirty="0">
                          <a:solidFill>
                            <a:srgbClr val="000000"/>
                          </a:solidFill>
                          <a:effectLst/>
                          <a:latin typeface="Calibri" panose="020F0502020204030204" pitchFamily="34" charset="0"/>
                        </a:rPr>
                      </a:br>
                      <a:r>
                        <a:rPr lang="en-IN" sz="1000" b="0" i="0" u="none" strike="noStrike" dirty="0">
                          <a:solidFill>
                            <a:srgbClr val="000000"/>
                          </a:solidFill>
                          <a:effectLst/>
                          <a:latin typeface="Calibri" panose="020F0502020204030204" pitchFamily="34" charset="0"/>
                        </a:rPr>
                        <a:t>As per the discussion on 1st February 2018, YFVE told that this will be a step taken outside of the supplier management system and will be manually updated in the system.</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4230">
                <a:tc>
                  <a:txBody>
                    <a:bodyPr/>
                    <a:lstStyle/>
                    <a:p>
                      <a:pPr algn="l" fontAlgn="ctr"/>
                      <a:r>
                        <a:rPr lang="en-IN" sz="1000" b="0" i="0" u="none" strike="noStrike">
                          <a:solidFill>
                            <a:srgbClr val="000000"/>
                          </a:solidFill>
                          <a:effectLst/>
                          <a:latin typeface="Calibri" panose="020F0502020204030204" pitchFamily="34" charset="0"/>
                        </a:rPr>
                        <a:t>2</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zh-CN" altLang="en-US" sz="1000" b="0" i="0" u="none" strike="noStrike">
                          <a:solidFill>
                            <a:srgbClr val="000000"/>
                          </a:solidFill>
                          <a:effectLst/>
                          <a:latin typeface="Calibri" panose="020F0502020204030204" pitchFamily="34" charset="0"/>
                        </a:rPr>
                        <a:t>供应商信息管理</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en-IN" sz="1000" b="0" i="0" u="none" strike="noStrike">
                          <a:solidFill>
                            <a:srgbClr val="000000"/>
                          </a:solidFill>
                          <a:effectLst/>
                          <a:latin typeface="Calibri" panose="020F0502020204030204" pitchFamily="34" charset="0"/>
                        </a:rPr>
                        <a:t>Supplier Setup</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0006"/>
                  </a:ext>
                </a:extLst>
              </a:tr>
              <a:tr h="184230">
                <a:tc>
                  <a:txBody>
                    <a:bodyPr/>
                    <a:lstStyle/>
                    <a:p>
                      <a:pPr algn="l" fontAlgn="ctr"/>
                      <a:r>
                        <a:rPr lang="en-IN" sz="1000" b="0" i="0" u="none" strike="noStrike">
                          <a:solidFill>
                            <a:srgbClr val="000000"/>
                          </a:solidFill>
                          <a:effectLst/>
                          <a:latin typeface="Calibri" panose="020F0502020204030204" pitchFamily="34" charset="0"/>
                        </a:rPr>
                        <a:t>2.1</a:t>
                      </a:r>
                    </a:p>
                  </a:txBody>
                  <a:tcPr marL="86565"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供应商基本信息管理</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Supplier Profile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4230">
                <a:tc>
                  <a:txBody>
                    <a:bodyPr/>
                    <a:lstStyle/>
                    <a:p>
                      <a:pPr algn="l" fontAlgn="ctr"/>
                      <a:r>
                        <a:rPr lang="en-IN" sz="1000" b="0" i="0" u="none" strike="noStrike">
                          <a:solidFill>
                            <a:srgbClr val="000000"/>
                          </a:solidFill>
                          <a:effectLst/>
                          <a:latin typeface="Calibri" panose="020F0502020204030204" pitchFamily="34" charset="0"/>
                        </a:rPr>
                        <a:t>2.2</a:t>
                      </a:r>
                    </a:p>
                  </a:txBody>
                  <a:tcPr marL="86565"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供应商用户管理</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Supplier Portal User Management</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184230">
                <a:tc>
                  <a:txBody>
                    <a:bodyPr/>
                    <a:lstStyle/>
                    <a:p>
                      <a:pPr algn="l" fontAlgn="ctr"/>
                      <a:r>
                        <a:rPr lang="en-IN" sz="1000" b="0" i="0" u="none" strike="noStrike">
                          <a:solidFill>
                            <a:srgbClr val="000000"/>
                          </a:solidFill>
                          <a:effectLst/>
                          <a:latin typeface="Calibri" panose="020F0502020204030204" pitchFamily="34" charset="0"/>
                        </a:rPr>
                        <a:t>2.3</a:t>
                      </a:r>
                    </a:p>
                  </a:txBody>
                  <a:tcPr marL="86565"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供应商角色管理</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Supplier Role Management</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105384">
                <a:tc>
                  <a:txBody>
                    <a:bodyPr/>
                    <a:lstStyle/>
                    <a:p>
                      <a:pPr algn="l" fontAlgn="ctr"/>
                      <a:r>
                        <a:rPr lang="en-IN" sz="1000" b="0" i="0" u="none" strike="noStrike">
                          <a:solidFill>
                            <a:srgbClr val="000000"/>
                          </a:solidFill>
                          <a:effectLst/>
                          <a:latin typeface="Calibri" panose="020F0502020204030204" pitchFamily="34" charset="0"/>
                        </a:rPr>
                        <a:t>2.4</a:t>
                      </a:r>
                    </a:p>
                  </a:txBody>
                  <a:tcPr marL="86565"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供应商状态与风险等级管理</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Supplier Status &amp; Risk Update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Partially available</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000" b="0" i="0" u="none" strike="noStrike" dirty="0">
                          <a:solidFill>
                            <a:srgbClr val="000000"/>
                          </a:solidFill>
                          <a:effectLst/>
                          <a:latin typeface="Calibri" panose="020F0502020204030204" pitchFamily="34" charset="0"/>
                        </a:rPr>
                        <a:t>We have provision to update the supplier risk status for the supplier. But supplier risk status for each part will vary and this is our assumption. Hence request more clarity on this.</a:t>
                      </a:r>
                      <a:br>
                        <a:rPr lang="en-IN" sz="1000" b="0" i="0" u="none" strike="noStrike" dirty="0">
                          <a:solidFill>
                            <a:srgbClr val="000000"/>
                          </a:solidFill>
                          <a:effectLst/>
                          <a:latin typeface="Calibri" panose="020F0502020204030204" pitchFamily="34" charset="0"/>
                        </a:rPr>
                      </a:br>
                      <a:r>
                        <a:rPr lang="en-IN" sz="1000" b="0" i="0" u="none" strike="noStrike" dirty="0">
                          <a:solidFill>
                            <a:srgbClr val="000000"/>
                          </a:solidFill>
                          <a:effectLst/>
                          <a:latin typeface="Calibri" panose="020F0502020204030204" pitchFamily="34" charset="0"/>
                        </a:rPr>
                        <a:t>As per the discussion on 1st February 2018, YFVE told that this will be a step taken outside of the supplier management system and will be manually updated in the system.</a:t>
                      </a:r>
                    </a:p>
                  </a:txBody>
                  <a:tcPr marL="5771" marR="5771" marT="57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396458784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b="1" dirty="0" smtClean="0"/>
              <a:t>OMNEX Solution Proposed</a:t>
            </a:r>
            <a:r>
              <a:rPr lang="en-US" altLang="zh-CN" dirty="0" smtClean="0"/>
              <a:t/>
            </a:r>
            <a:br>
              <a:rPr lang="en-US" altLang="zh-CN" dirty="0" smtClean="0"/>
            </a:br>
            <a:r>
              <a:rPr lang="en-US" altLang="zh-CN" sz="3100" dirty="0" smtClean="0"/>
              <a:t>- System Feature List Cont.…</a:t>
            </a:r>
            <a:endParaRPr lang="zh-CN" altLang="en-US" dirty="0"/>
          </a:p>
        </p:txBody>
      </p:sp>
      <p:sp>
        <p:nvSpPr>
          <p:cNvPr id="4" name="文本框 3"/>
          <p:cNvSpPr txBox="1"/>
          <p:nvPr/>
        </p:nvSpPr>
        <p:spPr>
          <a:xfrm>
            <a:off x="1097280" y="1343891"/>
            <a:ext cx="10058400" cy="369332"/>
          </a:xfrm>
          <a:prstGeom prst="rect">
            <a:avLst/>
          </a:prstGeom>
          <a:noFill/>
        </p:spPr>
        <p:txBody>
          <a:bodyPr wrap="square" rtlCol="0">
            <a:spAutoFit/>
          </a:bodyPr>
          <a:lstStyle/>
          <a:p>
            <a:endParaRPr lang="zh-CN" altLang="en-US" dirty="0"/>
          </a:p>
        </p:txBody>
      </p:sp>
      <p:sp>
        <p:nvSpPr>
          <p:cNvPr id="5" name="Footer Placeholder 4"/>
          <p:cNvSpPr>
            <a:spLocks noGrp="1"/>
          </p:cNvSpPr>
          <p:nvPr>
            <p:ph type="ftr" sz="quarter" idx="11"/>
          </p:nvPr>
        </p:nvSpPr>
        <p:spPr/>
        <p:txBody>
          <a:bodyPr/>
          <a:lstStyle/>
          <a:p>
            <a:r>
              <a:rPr lang="en-IN" altLang="zh-CN" smtClean="0"/>
              <a:t>Cpyright © 2018 Omnex Inc. </a:t>
            </a:r>
            <a:endParaRPr lang="zh-CN" altLang="en-US"/>
          </a:p>
        </p:txBody>
      </p:sp>
      <p:graphicFrame>
        <p:nvGraphicFramePr>
          <p:cNvPr id="8" name="Table 7"/>
          <p:cNvGraphicFramePr>
            <a:graphicFrameLocks noGrp="1"/>
          </p:cNvGraphicFramePr>
          <p:nvPr/>
        </p:nvGraphicFramePr>
        <p:xfrm>
          <a:off x="355600" y="1618810"/>
          <a:ext cx="10515601" cy="3764842"/>
        </p:xfrm>
        <a:graphic>
          <a:graphicData uri="http://schemas.openxmlformats.org/drawingml/2006/table">
            <a:tbl>
              <a:tblPr/>
              <a:tblGrid>
                <a:gridCol w="495685">
                  <a:extLst>
                    <a:ext uri="{9D8B030D-6E8A-4147-A177-3AD203B41FA5}">
                      <a16:colId xmlns:a16="http://schemas.microsoft.com/office/drawing/2014/main" val="20000"/>
                    </a:ext>
                  </a:extLst>
                </a:gridCol>
                <a:gridCol w="1581471">
                  <a:extLst>
                    <a:ext uri="{9D8B030D-6E8A-4147-A177-3AD203B41FA5}">
                      <a16:colId xmlns:a16="http://schemas.microsoft.com/office/drawing/2014/main" val="20001"/>
                    </a:ext>
                  </a:extLst>
                </a:gridCol>
                <a:gridCol w="2679059">
                  <a:extLst>
                    <a:ext uri="{9D8B030D-6E8A-4147-A177-3AD203B41FA5}">
                      <a16:colId xmlns:a16="http://schemas.microsoft.com/office/drawing/2014/main" val="20002"/>
                    </a:ext>
                  </a:extLst>
                </a:gridCol>
                <a:gridCol w="1321826">
                  <a:extLst>
                    <a:ext uri="{9D8B030D-6E8A-4147-A177-3AD203B41FA5}">
                      <a16:colId xmlns:a16="http://schemas.microsoft.com/office/drawing/2014/main" val="20003"/>
                    </a:ext>
                  </a:extLst>
                </a:gridCol>
                <a:gridCol w="4437560">
                  <a:extLst>
                    <a:ext uri="{9D8B030D-6E8A-4147-A177-3AD203B41FA5}">
                      <a16:colId xmlns:a16="http://schemas.microsoft.com/office/drawing/2014/main" val="20004"/>
                    </a:ext>
                  </a:extLst>
                </a:gridCol>
              </a:tblGrid>
              <a:tr h="342259">
                <a:tc>
                  <a:txBody>
                    <a:bodyPr/>
                    <a:lstStyle/>
                    <a:p>
                      <a:pPr algn="l" fontAlgn="ctr"/>
                      <a:r>
                        <a:rPr lang="en-IN" sz="1000" b="0" i="0" u="none" strike="noStrike">
                          <a:solidFill>
                            <a:srgbClr val="000000"/>
                          </a:solidFill>
                          <a:effectLst/>
                          <a:latin typeface="Calibri" panose="020F0502020204030204" pitchFamily="34" charset="0"/>
                        </a:rPr>
                        <a:t> </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zh-CN" altLang="en-US" sz="1000" b="0" i="0" u="none" strike="noStrike">
                          <a:solidFill>
                            <a:srgbClr val="000000"/>
                          </a:solidFill>
                          <a:effectLst/>
                          <a:latin typeface="Calibri" panose="020F0502020204030204" pitchFamily="34" charset="0"/>
                        </a:rPr>
                        <a:t>模块</a:t>
                      </a:r>
                      <a:r>
                        <a:rPr lang="en-US" altLang="zh-CN" sz="1000" b="0" i="0" u="none" strike="noStrike">
                          <a:solidFill>
                            <a:srgbClr val="000000"/>
                          </a:solidFill>
                          <a:effectLst/>
                          <a:latin typeface="Calibri" panose="020F0502020204030204" pitchFamily="34" charset="0"/>
                        </a:rPr>
                        <a:t>/</a:t>
                      </a:r>
                      <a:r>
                        <a:rPr lang="zh-CN" altLang="en-US" sz="1000" b="0" i="0" u="none" strike="noStrike">
                          <a:solidFill>
                            <a:srgbClr val="000000"/>
                          </a:solidFill>
                          <a:effectLst/>
                          <a:latin typeface="Calibri" panose="020F0502020204030204" pitchFamily="34" charset="0"/>
                        </a:rPr>
                        <a:t>功能</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1000" b="0" i="0" u="none" strike="noStrike">
                          <a:solidFill>
                            <a:srgbClr val="000000"/>
                          </a:solidFill>
                          <a:effectLst/>
                          <a:latin typeface="Calibri" panose="020F0502020204030204" pitchFamily="34" charset="0"/>
                        </a:rPr>
                        <a:t>Modules/Features</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1000" b="0" i="0" u="none" strike="noStrike">
                          <a:solidFill>
                            <a:srgbClr val="000000"/>
                          </a:solidFill>
                          <a:effectLst/>
                          <a:latin typeface="Calibri" panose="020F0502020204030204" pitchFamily="34" charset="0"/>
                        </a:rPr>
                        <a:t>Readiness from Omnex Side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1000" b="0" i="0" u="none" strike="noStrike">
                          <a:solidFill>
                            <a:srgbClr val="000000"/>
                          </a:solidFill>
                          <a:effectLst/>
                          <a:latin typeface="Calibri" panose="020F0502020204030204" pitchFamily="34" charset="0"/>
                        </a:rPr>
                        <a:t>Omnex Comments</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10000"/>
                  </a:ext>
                </a:extLst>
              </a:tr>
              <a:tr h="171129">
                <a:tc>
                  <a:txBody>
                    <a:bodyPr/>
                    <a:lstStyle/>
                    <a:p>
                      <a:pPr algn="l" fontAlgn="ctr"/>
                      <a:r>
                        <a:rPr lang="en-IN" sz="1000" b="1" i="0" u="none" strike="noStrike">
                          <a:solidFill>
                            <a:srgbClr val="000000"/>
                          </a:solidFill>
                          <a:effectLst/>
                          <a:latin typeface="Calibri" panose="020F0502020204030204" pitchFamily="34" charset="0"/>
                        </a:rPr>
                        <a:t>3</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zh-CN" altLang="en-US" sz="1000" b="1" i="0" u="none" strike="noStrike">
                          <a:solidFill>
                            <a:srgbClr val="000000"/>
                          </a:solidFill>
                          <a:effectLst/>
                          <a:latin typeface="Calibri" panose="020F0502020204030204" pitchFamily="34" charset="0"/>
                        </a:rPr>
                        <a:t>项目管理</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en-IN" sz="1000" b="1" i="0" u="none" strike="noStrike">
                          <a:solidFill>
                            <a:srgbClr val="000000"/>
                          </a:solidFill>
                          <a:effectLst/>
                          <a:latin typeface="Calibri" panose="020F0502020204030204" pitchFamily="34" charset="0"/>
                        </a:rPr>
                        <a:t>Project Management</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1" i="0" u="none" strike="noStrike">
                          <a:solidFill>
                            <a:srgbClr val="000000"/>
                          </a:solidFill>
                          <a:effectLst/>
                          <a:latin typeface="Calibri" panose="020F0502020204030204" pitchFamily="34" charset="0"/>
                        </a:rPr>
                        <a:t> </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0001"/>
                  </a:ext>
                </a:extLst>
              </a:tr>
              <a:tr h="171129">
                <a:tc>
                  <a:txBody>
                    <a:bodyPr/>
                    <a:lstStyle/>
                    <a:p>
                      <a:pPr algn="l" fontAlgn="ctr"/>
                      <a:r>
                        <a:rPr lang="en-IN" sz="1000" b="0" i="0" u="none" strike="noStrike">
                          <a:solidFill>
                            <a:srgbClr val="000000"/>
                          </a:solidFill>
                          <a:effectLst/>
                          <a:latin typeface="Calibri" panose="020F0502020204030204" pitchFamily="34" charset="0"/>
                        </a:rPr>
                        <a:t>3.1</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项目模板管理</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Project Template Management</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71129">
                <a:tc>
                  <a:txBody>
                    <a:bodyPr/>
                    <a:lstStyle/>
                    <a:p>
                      <a:pPr algn="l" fontAlgn="ctr"/>
                      <a:r>
                        <a:rPr lang="en-IN" sz="1000" b="0" i="0" u="none" strike="noStrike">
                          <a:solidFill>
                            <a:srgbClr val="000000"/>
                          </a:solidFill>
                          <a:effectLst/>
                          <a:latin typeface="Calibri" panose="020F0502020204030204" pitchFamily="34" charset="0"/>
                        </a:rPr>
                        <a:t>3.2</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项目架构管理</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Project Entity Structure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71129">
                <a:tc>
                  <a:txBody>
                    <a:bodyPr/>
                    <a:lstStyle/>
                    <a:p>
                      <a:pPr algn="l" fontAlgn="ctr"/>
                      <a:r>
                        <a:rPr lang="en-IN" sz="1000" b="0" i="0" u="none" strike="noStrike">
                          <a:solidFill>
                            <a:srgbClr val="000000"/>
                          </a:solidFill>
                          <a:effectLst/>
                          <a:latin typeface="Calibri" panose="020F0502020204030204" pitchFamily="34" charset="0"/>
                        </a:rPr>
                        <a:t>3.2</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项目组织管理</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Project Organization Structure </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71129">
                <a:tc>
                  <a:txBody>
                    <a:bodyPr/>
                    <a:lstStyle/>
                    <a:p>
                      <a:pPr algn="l" fontAlgn="ctr"/>
                      <a:r>
                        <a:rPr lang="en-IN" sz="1000" b="0" i="0" u="none" strike="noStrike">
                          <a:solidFill>
                            <a:srgbClr val="000000"/>
                          </a:solidFill>
                          <a:effectLst/>
                          <a:latin typeface="Calibri" panose="020F0502020204030204" pitchFamily="34" charset="0"/>
                        </a:rPr>
                        <a:t>3.3</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项目文档管理</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Project Document Management</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71129">
                <a:tc>
                  <a:txBody>
                    <a:bodyPr/>
                    <a:lstStyle/>
                    <a:p>
                      <a:pPr algn="l" fontAlgn="ctr"/>
                      <a:r>
                        <a:rPr lang="en-IN" sz="1000" b="0" i="0" u="none" strike="noStrike">
                          <a:solidFill>
                            <a:srgbClr val="000000"/>
                          </a:solidFill>
                          <a:effectLst/>
                          <a:latin typeface="Calibri" panose="020F0502020204030204" pitchFamily="34" charset="0"/>
                        </a:rPr>
                        <a:t>3.4</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项目查询</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APQP Program List</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71129">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新建项目</a:t>
                      </a:r>
                    </a:p>
                  </a:txBody>
                  <a:tcPr marL="177030"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New APQP Program</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71129">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计划编辑</a:t>
                      </a:r>
                    </a:p>
                  </a:txBody>
                  <a:tcPr marL="177030"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Edit Project Schedule</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513388">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计划发布</a:t>
                      </a:r>
                    </a:p>
                  </a:txBody>
                  <a:tcPr marL="177030"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Program Charter Release</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Partially 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We can create program charter and can import part details which will create the program and supplier projects. Need more clarity on the scope to determine what is meant by Charter release.</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71129">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添加物料（任务）</a:t>
                      </a:r>
                    </a:p>
                  </a:txBody>
                  <a:tcPr marL="177030"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Add New APQP Project</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513388">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计划导入</a:t>
                      </a:r>
                    </a:p>
                  </a:txBody>
                  <a:tcPr marL="177030"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Batch APQP Project Import</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Partially 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1000" b="0" i="0" u="none" strike="noStrike">
                          <a:solidFill>
                            <a:srgbClr val="000000"/>
                          </a:solidFill>
                          <a:effectLst/>
                          <a:latin typeface="Calibri" panose="020F0502020204030204" pitchFamily="34" charset="0"/>
                        </a:rPr>
                        <a:t>We can import BOM structure in program charter and can create program and projects. Need to know the requirement clearly to understand the Actual scope.</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71129">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项目分解</a:t>
                      </a:r>
                    </a:p>
                  </a:txBody>
                  <a:tcPr marL="177030"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Project Breakdown</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513388">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项目合并</a:t>
                      </a:r>
                    </a:p>
                  </a:txBody>
                  <a:tcPr marL="177030"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Project Merge</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Not 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1000" b="0" i="0" u="none" strike="noStrike">
                          <a:solidFill>
                            <a:srgbClr val="000000"/>
                          </a:solidFill>
                          <a:effectLst/>
                          <a:latin typeface="Calibri" panose="020F0502020204030204" pitchFamily="34" charset="0"/>
                        </a:rPr>
                        <a:t>As per the discussion on 1st February 2018, there is no such requirement to be done in the system. This will be manually handled by SQE and needs a reference to the older project</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71129">
                <a:tc>
                  <a:txBody>
                    <a:bodyPr/>
                    <a:lstStyle/>
                    <a:p>
                      <a:pPr algn="l" fontAlgn="ctr"/>
                      <a:r>
                        <a:rPr lang="en-IN" sz="1000" b="0" i="0" u="none" strike="noStrike">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000" b="0" i="0" u="none" strike="noStrike">
                          <a:solidFill>
                            <a:srgbClr val="000000"/>
                          </a:solidFill>
                          <a:effectLst/>
                          <a:latin typeface="Calibri" panose="020F0502020204030204" pitchFamily="34" charset="0"/>
                        </a:rPr>
                        <a:t>基线管理</a:t>
                      </a:r>
                    </a:p>
                  </a:txBody>
                  <a:tcPr marL="177030"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Baseline</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000" b="0" i="0" u="none" strike="noStrike">
                          <a:solidFill>
                            <a:srgbClr val="000000"/>
                          </a:solidFill>
                          <a:effectLst/>
                          <a:latin typeface="Calibri" panose="020F0502020204030204" pitchFamily="34" charset="0"/>
                        </a:rPr>
                        <a:t>Available</a:t>
                      </a:r>
                    </a:p>
                  </a:txBody>
                  <a:tcPr marL="5901"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000" b="0" i="0" u="none" strike="noStrike" dirty="0">
                          <a:solidFill>
                            <a:srgbClr val="000000"/>
                          </a:solidFill>
                          <a:effectLst/>
                          <a:latin typeface="Calibri" panose="020F0502020204030204" pitchFamily="34" charset="0"/>
                        </a:rPr>
                        <a:t> </a:t>
                      </a:r>
                    </a:p>
                  </a:txBody>
                  <a:tcPr marL="88515" marR="5901" marT="59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bl>
          </a:graphicData>
        </a:graphic>
      </p:graphicFrame>
    </p:spTree>
    <p:extLst>
      <p:ext uri="{BB962C8B-B14F-4D97-AF65-F5344CB8AC3E}">
        <p14:creationId xmlns:p14="http://schemas.microsoft.com/office/powerpoint/2010/main" val="27354601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b="1" dirty="0" smtClean="0"/>
              <a:t>OMNEX Solution Proposed</a:t>
            </a:r>
            <a:r>
              <a:rPr lang="en-US" altLang="zh-CN" dirty="0" smtClean="0"/>
              <a:t/>
            </a:r>
            <a:br>
              <a:rPr lang="en-US" altLang="zh-CN" dirty="0" smtClean="0"/>
            </a:br>
            <a:r>
              <a:rPr lang="en-US" altLang="zh-CN" sz="3100" dirty="0" smtClean="0"/>
              <a:t>- System Feature List Cont.…</a:t>
            </a:r>
            <a:endParaRPr lang="zh-CN" altLang="en-US" dirty="0"/>
          </a:p>
        </p:txBody>
      </p:sp>
      <p:sp>
        <p:nvSpPr>
          <p:cNvPr id="4" name="文本框 3"/>
          <p:cNvSpPr txBox="1"/>
          <p:nvPr/>
        </p:nvSpPr>
        <p:spPr>
          <a:xfrm>
            <a:off x="1097280" y="1343891"/>
            <a:ext cx="10058400" cy="369332"/>
          </a:xfrm>
          <a:prstGeom prst="rect">
            <a:avLst/>
          </a:prstGeom>
          <a:noFill/>
        </p:spPr>
        <p:txBody>
          <a:bodyPr wrap="square" rtlCol="0">
            <a:spAutoFit/>
          </a:bodyPr>
          <a:lstStyle/>
          <a:p>
            <a:endParaRPr lang="zh-CN" altLang="en-US" dirty="0"/>
          </a:p>
        </p:txBody>
      </p:sp>
      <p:sp>
        <p:nvSpPr>
          <p:cNvPr id="5" name="Footer Placeholder 4"/>
          <p:cNvSpPr>
            <a:spLocks noGrp="1"/>
          </p:cNvSpPr>
          <p:nvPr>
            <p:ph type="ftr" sz="quarter" idx="11"/>
          </p:nvPr>
        </p:nvSpPr>
        <p:spPr/>
        <p:txBody>
          <a:bodyPr/>
          <a:lstStyle/>
          <a:p>
            <a:r>
              <a:rPr lang="en-IN" altLang="zh-CN" smtClean="0"/>
              <a:t>Cpyright © 2018 Omnex Inc. </a:t>
            </a:r>
            <a:endParaRPr lang="zh-CN" altLang="en-US"/>
          </a:p>
        </p:txBody>
      </p:sp>
      <p:graphicFrame>
        <p:nvGraphicFramePr>
          <p:cNvPr id="3" name="Table 2"/>
          <p:cNvGraphicFramePr>
            <a:graphicFrameLocks noGrp="1"/>
          </p:cNvGraphicFramePr>
          <p:nvPr/>
        </p:nvGraphicFramePr>
        <p:xfrm>
          <a:off x="838719" y="1325562"/>
          <a:ext cx="9549361" cy="4351339"/>
        </p:xfrm>
        <a:graphic>
          <a:graphicData uri="http://schemas.openxmlformats.org/drawingml/2006/table">
            <a:tbl>
              <a:tblPr/>
              <a:tblGrid>
                <a:gridCol w="450138">
                  <a:extLst>
                    <a:ext uri="{9D8B030D-6E8A-4147-A177-3AD203B41FA5}">
                      <a16:colId xmlns:a16="http://schemas.microsoft.com/office/drawing/2014/main" val="20000"/>
                    </a:ext>
                  </a:extLst>
                </a:gridCol>
                <a:gridCol w="1436155">
                  <a:extLst>
                    <a:ext uri="{9D8B030D-6E8A-4147-A177-3AD203B41FA5}">
                      <a16:colId xmlns:a16="http://schemas.microsoft.com/office/drawing/2014/main" val="20001"/>
                    </a:ext>
                  </a:extLst>
                </a:gridCol>
                <a:gridCol w="2432890">
                  <a:extLst>
                    <a:ext uri="{9D8B030D-6E8A-4147-A177-3AD203B41FA5}">
                      <a16:colId xmlns:a16="http://schemas.microsoft.com/office/drawing/2014/main" val="20002"/>
                    </a:ext>
                  </a:extLst>
                </a:gridCol>
                <a:gridCol w="1200369">
                  <a:extLst>
                    <a:ext uri="{9D8B030D-6E8A-4147-A177-3AD203B41FA5}">
                      <a16:colId xmlns:a16="http://schemas.microsoft.com/office/drawing/2014/main" val="20003"/>
                    </a:ext>
                  </a:extLst>
                </a:gridCol>
                <a:gridCol w="4029809">
                  <a:extLst>
                    <a:ext uri="{9D8B030D-6E8A-4147-A177-3AD203B41FA5}">
                      <a16:colId xmlns:a16="http://schemas.microsoft.com/office/drawing/2014/main" val="20004"/>
                    </a:ext>
                  </a:extLst>
                </a:gridCol>
              </a:tblGrid>
              <a:tr h="310810">
                <a:tc>
                  <a:txBody>
                    <a:bodyPr/>
                    <a:lstStyle/>
                    <a:p>
                      <a:pPr algn="l" fontAlgn="ctr"/>
                      <a:r>
                        <a:rPr lang="en-IN" sz="900" b="0" i="0" u="none" strike="noStrike">
                          <a:solidFill>
                            <a:srgbClr val="000000"/>
                          </a:solidFill>
                          <a:effectLst/>
                          <a:latin typeface="Calibri" panose="020F0502020204030204" pitchFamily="34" charset="0"/>
                        </a:rPr>
                        <a:t> </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zh-CN" altLang="en-US" sz="900" b="0" i="0" u="none" strike="noStrike">
                          <a:solidFill>
                            <a:srgbClr val="000000"/>
                          </a:solidFill>
                          <a:effectLst/>
                          <a:latin typeface="Calibri" panose="020F0502020204030204" pitchFamily="34" charset="0"/>
                        </a:rPr>
                        <a:t>模块</a:t>
                      </a:r>
                      <a:r>
                        <a:rPr lang="en-US" altLang="zh-CN" sz="900" b="0" i="0" u="none" strike="noStrike">
                          <a:solidFill>
                            <a:srgbClr val="000000"/>
                          </a:solidFill>
                          <a:effectLst/>
                          <a:latin typeface="Calibri" panose="020F0502020204030204" pitchFamily="34" charset="0"/>
                        </a:rPr>
                        <a:t>/</a:t>
                      </a:r>
                      <a:r>
                        <a:rPr lang="zh-CN" altLang="en-US" sz="900" b="0" i="0" u="none" strike="noStrike">
                          <a:solidFill>
                            <a:srgbClr val="000000"/>
                          </a:solidFill>
                          <a:effectLst/>
                          <a:latin typeface="Calibri" panose="020F0502020204030204" pitchFamily="34" charset="0"/>
                        </a:rPr>
                        <a:t>功能</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900" b="0" i="0" u="none" strike="noStrike">
                          <a:solidFill>
                            <a:srgbClr val="000000"/>
                          </a:solidFill>
                          <a:effectLst/>
                          <a:latin typeface="Calibri" panose="020F0502020204030204" pitchFamily="34" charset="0"/>
                        </a:rPr>
                        <a:t>Modules/Features</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900" b="0" i="0" u="none" strike="noStrike">
                          <a:solidFill>
                            <a:srgbClr val="000000"/>
                          </a:solidFill>
                          <a:effectLst/>
                          <a:latin typeface="Calibri" panose="020F0502020204030204" pitchFamily="34" charset="0"/>
                        </a:rPr>
                        <a:t>Readiness from Omnex Side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900" b="0" i="0" u="none" strike="noStrike">
                          <a:solidFill>
                            <a:srgbClr val="000000"/>
                          </a:solidFill>
                          <a:effectLst/>
                          <a:latin typeface="Calibri" panose="020F0502020204030204" pitchFamily="34" charset="0"/>
                        </a:rPr>
                        <a:t>Omnex Comments</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10000"/>
                  </a:ext>
                </a:extLst>
              </a:tr>
              <a:tr h="155405">
                <a:tc>
                  <a:txBody>
                    <a:bodyPr/>
                    <a:lstStyle/>
                    <a:p>
                      <a:pPr algn="l" fontAlgn="ctr"/>
                      <a:r>
                        <a:rPr lang="en-IN" sz="900" b="0" i="0" u="none" strike="noStrike">
                          <a:solidFill>
                            <a:srgbClr val="000000"/>
                          </a:solidFill>
                          <a:effectLst/>
                          <a:latin typeface="Calibri" panose="020F0502020204030204" pitchFamily="34" charset="0"/>
                        </a:rPr>
                        <a:t>3.5</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900" b="0" i="0" u="none" strike="noStrike">
                          <a:solidFill>
                            <a:srgbClr val="000000"/>
                          </a:solidFill>
                          <a:effectLst/>
                          <a:latin typeface="Calibri" panose="020F0502020204030204" pitchFamily="34" charset="0"/>
                        </a:rPr>
                        <a:t>项目任务管理</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Task Management</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900" b="0" i="0" u="none" strike="noStrike">
                          <a:solidFill>
                            <a:srgbClr val="000000"/>
                          </a:solidFill>
                          <a:effectLst/>
                          <a:latin typeface="Calibri" panose="020F0502020204030204" pitchFamily="34" charset="0"/>
                        </a:rPr>
                        <a:t> </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55405">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900" b="0" i="0" u="none" strike="noStrike">
                          <a:solidFill>
                            <a:srgbClr val="000000"/>
                          </a:solidFill>
                          <a:effectLst/>
                          <a:latin typeface="Calibri" panose="020F0502020204030204" pitchFamily="34" charset="0"/>
                        </a:rPr>
                        <a:t>任务进度更新</a:t>
                      </a:r>
                    </a:p>
                  </a:txBody>
                  <a:tcPr marL="160764"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Task Status Update</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66215">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900" b="0" i="0" u="none" strike="noStrike">
                          <a:solidFill>
                            <a:srgbClr val="000000"/>
                          </a:solidFill>
                          <a:effectLst/>
                          <a:latin typeface="Calibri" panose="020F0502020204030204" pitchFamily="34" charset="0"/>
                        </a:rPr>
                        <a:t>任务延期</a:t>
                      </a:r>
                    </a:p>
                  </a:txBody>
                  <a:tcPr marL="160764"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Task Extention</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Partially 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900" b="0" i="0" u="none" strike="noStrike">
                          <a:solidFill>
                            <a:srgbClr val="000000"/>
                          </a:solidFill>
                          <a:effectLst/>
                          <a:latin typeface="Calibri" panose="020F0502020204030204" pitchFamily="34" charset="0"/>
                        </a:rPr>
                        <a:t>We have the facility for supplier project manager / SQE to extend the project task timeline. But it will not go for approval. Need to customize this feature to include approvals.</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55405">
                <a:tc>
                  <a:txBody>
                    <a:bodyPr/>
                    <a:lstStyle/>
                    <a:p>
                      <a:pPr algn="l" fontAlgn="ctr"/>
                      <a:r>
                        <a:rPr lang="en-IN" sz="900" b="0" i="0" u="none" strike="noStrike">
                          <a:solidFill>
                            <a:srgbClr val="000000"/>
                          </a:solidFill>
                          <a:effectLst/>
                          <a:latin typeface="Calibri" panose="020F0502020204030204" pitchFamily="34" charset="0"/>
                        </a:rPr>
                        <a:t>3.6</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900" b="0" i="0" u="none" strike="noStrike">
                          <a:solidFill>
                            <a:srgbClr val="000000"/>
                          </a:solidFill>
                          <a:effectLst/>
                          <a:latin typeface="Calibri" panose="020F0502020204030204" pitchFamily="34" charset="0"/>
                        </a:rPr>
                        <a:t>项目会议管理</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Meeting Management</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10810">
                <a:tc>
                  <a:txBody>
                    <a:bodyPr/>
                    <a:lstStyle/>
                    <a:p>
                      <a:pPr algn="l" fontAlgn="ctr"/>
                      <a:r>
                        <a:rPr lang="en-IN" sz="900" b="0" i="0" u="none" strike="noStrike">
                          <a:solidFill>
                            <a:srgbClr val="000000"/>
                          </a:solidFill>
                          <a:effectLst/>
                          <a:latin typeface="Calibri" panose="020F0502020204030204" pitchFamily="34" charset="0"/>
                        </a:rPr>
                        <a:t>3.7</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900" b="0" i="0" u="none" strike="noStrike">
                          <a:solidFill>
                            <a:srgbClr val="000000"/>
                          </a:solidFill>
                          <a:effectLst/>
                          <a:latin typeface="Calibri" panose="020F0502020204030204" pitchFamily="34" charset="0"/>
                        </a:rPr>
                        <a:t>样品管理</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Sample Plan Management</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Not 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900" b="0" i="0" u="none" strike="noStrike">
                          <a:solidFill>
                            <a:srgbClr val="000000"/>
                          </a:solidFill>
                          <a:effectLst/>
                          <a:latin typeface="Calibri" panose="020F0502020204030204" pitchFamily="34" charset="0"/>
                        </a:rPr>
                        <a:t>As per the discussion on 1st February 2018, there is no such requirement to be done in the system.</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310810">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Sample plan tracking</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Not 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900" b="0" i="0" u="none" strike="noStrike">
                          <a:solidFill>
                            <a:srgbClr val="000000"/>
                          </a:solidFill>
                          <a:effectLst/>
                          <a:latin typeface="Calibri" panose="020F0502020204030204" pitchFamily="34" charset="0"/>
                        </a:rPr>
                        <a:t>As per the discussion on 1st February 2018, there is no such requirement to be done in the system.</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310810">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Sample statistics</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Not 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900" b="0" i="0" u="none" strike="noStrike">
                          <a:solidFill>
                            <a:srgbClr val="000000"/>
                          </a:solidFill>
                          <a:effectLst/>
                          <a:latin typeface="Calibri" panose="020F0502020204030204" pitchFamily="34" charset="0"/>
                        </a:rPr>
                        <a:t>As per the discussion on 1st February 2018, there is no such requirement to be done in the system.</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55405">
                <a:tc>
                  <a:txBody>
                    <a:bodyPr/>
                    <a:lstStyle/>
                    <a:p>
                      <a:pPr algn="l" fontAlgn="ctr"/>
                      <a:r>
                        <a:rPr lang="en-IN" sz="900" b="0" i="0" u="none" strike="noStrike">
                          <a:solidFill>
                            <a:srgbClr val="000000"/>
                          </a:solidFill>
                          <a:effectLst/>
                          <a:latin typeface="Calibri" panose="020F0502020204030204" pitchFamily="34" charset="0"/>
                        </a:rPr>
                        <a:t>3.8</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900" b="0" i="0" u="none" strike="noStrike">
                          <a:solidFill>
                            <a:srgbClr val="000000"/>
                          </a:solidFill>
                          <a:effectLst/>
                          <a:latin typeface="Calibri" panose="020F0502020204030204" pitchFamily="34" charset="0"/>
                        </a:rPr>
                        <a:t>项目变更管理</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Project Change Management</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155405">
                <a:tc>
                  <a:txBody>
                    <a:bodyPr/>
                    <a:lstStyle/>
                    <a:p>
                      <a:pPr algn="l" fontAlgn="ctr"/>
                      <a:r>
                        <a:rPr lang="en-IN" sz="900" b="0" i="0" u="none" strike="noStrike">
                          <a:solidFill>
                            <a:srgbClr val="000000"/>
                          </a:solidFill>
                          <a:effectLst/>
                          <a:latin typeface="Calibri" panose="020F0502020204030204" pitchFamily="34" charset="0"/>
                        </a:rPr>
                        <a:t>3.8.1</a:t>
                      </a:r>
                    </a:p>
                  </a:txBody>
                  <a:tcPr marL="160764"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900" b="0" i="0" u="none" strike="noStrike">
                          <a:solidFill>
                            <a:srgbClr val="000000"/>
                          </a:solidFill>
                          <a:effectLst/>
                          <a:latin typeface="Calibri" panose="020F0502020204030204" pitchFamily="34" charset="0"/>
                        </a:rPr>
                        <a:t>工程变更</a:t>
                      </a:r>
                    </a:p>
                  </a:txBody>
                  <a:tcPr marL="160764"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Engineering Change</a:t>
                      </a:r>
                    </a:p>
                  </a:txBody>
                  <a:tcPr marL="160764"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900" b="0" i="0" u="none" strike="noStrike">
                          <a:solidFill>
                            <a:srgbClr val="000000"/>
                          </a:solidFill>
                          <a:effectLst/>
                          <a:latin typeface="Calibri" panose="020F0502020204030204" pitchFamily="34" charset="0"/>
                        </a:rPr>
                        <a:t> </a:t>
                      </a:r>
                    </a:p>
                  </a:txBody>
                  <a:tcPr marL="160764"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466215">
                <a:tc>
                  <a:txBody>
                    <a:bodyPr/>
                    <a:lstStyle/>
                    <a:p>
                      <a:pPr algn="l" fontAlgn="ctr"/>
                      <a:r>
                        <a:rPr lang="en-IN" sz="900" b="0" i="0" u="none" strike="noStrike">
                          <a:solidFill>
                            <a:srgbClr val="000000"/>
                          </a:solidFill>
                          <a:effectLst/>
                          <a:latin typeface="Calibri" panose="020F0502020204030204" pitchFamily="34" charset="0"/>
                        </a:rPr>
                        <a:t>3.8.2</a:t>
                      </a:r>
                    </a:p>
                  </a:txBody>
                  <a:tcPr marL="160764"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900" b="0" i="0" u="none" strike="noStrike">
                          <a:solidFill>
                            <a:srgbClr val="000000"/>
                          </a:solidFill>
                          <a:effectLst/>
                          <a:latin typeface="Calibri" panose="020F0502020204030204" pitchFamily="34" charset="0"/>
                        </a:rPr>
                        <a:t>重点计划变更</a:t>
                      </a:r>
                    </a:p>
                  </a:txBody>
                  <a:tcPr marL="160764"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Project Schedule Change</a:t>
                      </a:r>
                    </a:p>
                  </a:txBody>
                  <a:tcPr marL="160764"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Partially 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900" b="0" i="0" u="none" strike="noStrike">
                          <a:solidFill>
                            <a:srgbClr val="000000"/>
                          </a:solidFill>
                          <a:effectLst/>
                          <a:latin typeface="Calibri" panose="020F0502020204030204" pitchFamily="34" charset="0"/>
                        </a:rPr>
                        <a:t>We have the facility for supplier project manager / SQE to extend the project  timeline. But it will not go for approval. Need to customize this feature to include approvals.</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777024">
                <a:tc>
                  <a:txBody>
                    <a:bodyPr/>
                    <a:lstStyle/>
                    <a:p>
                      <a:pPr algn="l" fontAlgn="ctr"/>
                      <a:r>
                        <a:rPr lang="en-IN" sz="900" b="0" i="0" u="none" strike="noStrike">
                          <a:solidFill>
                            <a:srgbClr val="000000"/>
                          </a:solidFill>
                          <a:effectLst/>
                          <a:latin typeface="Calibri" panose="020F0502020204030204" pitchFamily="34" charset="0"/>
                        </a:rPr>
                        <a:t>3.9</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900" b="0" i="0" u="none" strike="noStrike">
                          <a:solidFill>
                            <a:srgbClr val="000000"/>
                          </a:solidFill>
                          <a:effectLst/>
                          <a:latin typeface="Calibri" panose="020F0502020204030204" pitchFamily="34" charset="0"/>
                        </a:rPr>
                        <a:t>供应商图纸管理</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fr-FR" sz="900" b="0" i="0" u="none" strike="noStrike">
                          <a:solidFill>
                            <a:srgbClr val="000000"/>
                          </a:solidFill>
                          <a:effectLst/>
                          <a:latin typeface="Calibri" panose="020F0502020204030204" pitchFamily="34" charset="0"/>
                        </a:rPr>
                        <a:t>Supplier Document Management</a:t>
                      </a:r>
                      <a:br>
                        <a:rPr lang="fr-FR" sz="900" b="0" i="0" u="none" strike="noStrike">
                          <a:solidFill>
                            <a:srgbClr val="000000"/>
                          </a:solidFill>
                          <a:effectLst/>
                          <a:latin typeface="Calibri" panose="020F0502020204030204" pitchFamily="34" charset="0"/>
                        </a:rPr>
                      </a:br>
                      <a:r>
                        <a:rPr lang="fr-FR" sz="900" b="0" i="0" u="none" strike="noStrike">
                          <a:solidFill>
                            <a:srgbClr val="000000"/>
                          </a:solidFill>
                          <a:effectLst/>
                          <a:latin typeface="Calibri" panose="020F0502020204030204" pitchFamily="34" charset="0"/>
                        </a:rPr>
                        <a:t>Supplier Drawing Management</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Partially 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900" b="0" i="0" u="none" strike="noStrike">
                          <a:solidFill>
                            <a:srgbClr val="000000"/>
                          </a:solidFill>
                          <a:effectLst/>
                          <a:latin typeface="Calibri" panose="020F0502020204030204" pitchFamily="34" charset="0"/>
                        </a:rPr>
                        <a:t>Supplier documents can be managed by our system. As per our understanding the drawings will also be managed the same way or through a link to external system. Need to understand this better as we do not know if we need to integrate this with external systems.</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55405">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900" b="0" i="0" u="none" strike="noStrike">
                          <a:solidFill>
                            <a:srgbClr val="000000"/>
                          </a:solidFill>
                          <a:effectLst/>
                          <a:latin typeface="Calibri" panose="020F0502020204030204" pitchFamily="34" charset="0"/>
                        </a:rPr>
                        <a:t>手工图纸下发</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Manual drawing release</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900" b="0" i="0" u="none" strike="noStrike">
                          <a:solidFill>
                            <a:srgbClr val="000000"/>
                          </a:solidFill>
                          <a:effectLst/>
                          <a:latin typeface="Calibri" panose="020F0502020204030204" pitchFamily="34" charset="0"/>
                        </a:rPr>
                        <a:t> </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466215">
                <a:tc>
                  <a:txBody>
                    <a:bodyPr/>
                    <a:lstStyle/>
                    <a:p>
                      <a:pPr algn="l" fontAlgn="ctr"/>
                      <a:r>
                        <a:rPr lang="en-IN" sz="900" b="0" i="0" u="none" strike="noStrike">
                          <a:solidFill>
                            <a:srgbClr val="000000"/>
                          </a:solidFill>
                          <a:effectLst/>
                          <a:latin typeface="Calibri" panose="020F0502020204030204" pitchFamily="34" charset="0"/>
                        </a:rPr>
                        <a:t> </a:t>
                      </a:r>
                    </a:p>
                  </a:txBody>
                  <a:tcPr marL="160764"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900" b="0" i="0" u="none" strike="noStrike">
                          <a:solidFill>
                            <a:srgbClr val="000000"/>
                          </a:solidFill>
                          <a:effectLst/>
                          <a:latin typeface="Calibri" panose="020F0502020204030204" pitchFamily="34" charset="0"/>
                        </a:rPr>
                        <a:t>供应商图纸批量下发</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Batch drawing release</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900" b="0" i="0" u="none" strike="noStrike">
                          <a:solidFill>
                            <a:srgbClr val="000000"/>
                          </a:solidFill>
                          <a:effectLst/>
                          <a:latin typeface="Calibri" panose="020F0502020204030204" pitchFamily="34" charset="0"/>
                        </a:rPr>
                        <a:t>Not Available</a:t>
                      </a:r>
                    </a:p>
                  </a:txBody>
                  <a:tcPr marL="5359"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900" b="0" i="0" u="none" strike="noStrike" dirty="0">
                          <a:solidFill>
                            <a:srgbClr val="000000"/>
                          </a:solidFill>
                          <a:effectLst/>
                          <a:latin typeface="Calibri" panose="020F0502020204030204" pitchFamily="34" charset="0"/>
                        </a:rPr>
                        <a:t>As per the discussion on 1st February 2018, there is no such requirement to be done in the system. However there need to be a </a:t>
                      </a:r>
                      <a:r>
                        <a:rPr lang="en-IN" sz="900" b="0" i="0" u="none" strike="noStrike" dirty="0" err="1">
                          <a:solidFill>
                            <a:srgbClr val="000000"/>
                          </a:solidFill>
                          <a:effectLst/>
                          <a:latin typeface="Calibri" panose="020F0502020204030204" pitchFamily="34" charset="0"/>
                        </a:rPr>
                        <a:t>queing</a:t>
                      </a:r>
                      <a:r>
                        <a:rPr lang="en-IN" sz="900" b="0" i="0" u="none" strike="noStrike" dirty="0">
                          <a:solidFill>
                            <a:srgbClr val="000000"/>
                          </a:solidFill>
                          <a:effectLst/>
                          <a:latin typeface="Calibri" panose="020F0502020204030204" pitchFamily="34" charset="0"/>
                        </a:rPr>
                        <a:t> system from DMS. Will share more details later.</a:t>
                      </a:r>
                    </a:p>
                  </a:txBody>
                  <a:tcPr marL="80382" marR="5359" marT="535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bl>
          </a:graphicData>
        </a:graphic>
      </p:graphicFrame>
    </p:spTree>
    <p:extLst>
      <p:ext uri="{BB962C8B-B14F-4D97-AF65-F5344CB8AC3E}">
        <p14:creationId xmlns:p14="http://schemas.microsoft.com/office/powerpoint/2010/main" val="21254430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b="1" dirty="0" smtClean="0"/>
              <a:t>OMNEX Solution Proposed</a:t>
            </a:r>
            <a:r>
              <a:rPr lang="en-US" altLang="zh-CN" dirty="0" smtClean="0"/>
              <a:t/>
            </a:r>
            <a:br>
              <a:rPr lang="en-US" altLang="zh-CN" dirty="0" smtClean="0"/>
            </a:br>
            <a:r>
              <a:rPr lang="en-US" altLang="zh-CN" sz="3100" dirty="0" smtClean="0"/>
              <a:t>- System Feature List Cont.…</a:t>
            </a:r>
            <a:endParaRPr lang="zh-CN" altLang="en-US" dirty="0"/>
          </a:p>
        </p:txBody>
      </p:sp>
      <p:sp>
        <p:nvSpPr>
          <p:cNvPr id="4" name="文本框 3"/>
          <p:cNvSpPr txBox="1"/>
          <p:nvPr/>
        </p:nvSpPr>
        <p:spPr>
          <a:xfrm>
            <a:off x="1097280" y="1343891"/>
            <a:ext cx="10058400" cy="369332"/>
          </a:xfrm>
          <a:prstGeom prst="rect">
            <a:avLst/>
          </a:prstGeom>
          <a:noFill/>
        </p:spPr>
        <p:txBody>
          <a:bodyPr wrap="square" rtlCol="0">
            <a:spAutoFit/>
          </a:bodyPr>
          <a:lstStyle/>
          <a:p>
            <a:endParaRPr lang="zh-CN" altLang="en-US" dirty="0"/>
          </a:p>
        </p:txBody>
      </p:sp>
      <p:sp>
        <p:nvSpPr>
          <p:cNvPr id="5" name="Footer Placeholder 4"/>
          <p:cNvSpPr>
            <a:spLocks noGrp="1"/>
          </p:cNvSpPr>
          <p:nvPr>
            <p:ph type="ftr" sz="quarter" idx="11"/>
          </p:nvPr>
        </p:nvSpPr>
        <p:spPr/>
        <p:txBody>
          <a:bodyPr/>
          <a:lstStyle/>
          <a:p>
            <a:r>
              <a:rPr lang="en-IN" altLang="zh-CN" smtClean="0"/>
              <a:t>Cpyright © 2018 Omnex Inc. </a:t>
            </a:r>
            <a:endParaRPr lang="zh-CN" altLang="en-US"/>
          </a:p>
        </p:txBody>
      </p:sp>
      <p:graphicFrame>
        <p:nvGraphicFramePr>
          <p:cNvPr id="6" name="Table 5"/>
          <p:cNvGraphicFramePr>
            <a:graphicFrameLocks noGrp="1"/>
          </p:cNvGraphicFramePr>
          <p:nvPr>
            <p:extLst>
              <p:ext uri="{D42A27DB-BD31-4B8C-83A1-F6EECF244321}">
                <p14:modId xmlns:p14="http://schemas.microsoft.com/office/powerpoint/2010/main" val="2576973629"/>
              </p:ext>
            </p:extLst>
          </p:nvPr>
        </p:nvGraphicFramePr>
        <p:xfrm>
          <a:off x="508000" y="1325561"/>
          <a:ext cx="10007599" cy="4351341"/>
        </p:xfrm>
        <a:graphic>
          <a:graphicData uri="http://schemas.openxmlformats.org/drawingml/2006/table">
            <a:tbl>
              <a:tblPr/>
              <a:tblGrid>
                <a:gridCol w="471739">
                  <a:extLst>
                    <a:ext uri="{9D8B030D-6E8A-4147-A177-3AD203B41FA5}">
                      <a16:colId xmlns:a16="http://schemas.microsoft.com/office/drawing/2014/main" val="20000"/>
                    </a:ext>
                  </a:extLst>
                </a:gridCol>
                <a:gridCol w="1505071">
                  <a:extLst>
                    <a:ext uri="{9D8B030D-6E8A-4147-A177-3AD203B41FA5}">
                      <a16:colId xmlns:a16="http://schemas.microsoft.com/office/drawing/2014/main" val="20001"/>
                    </a:ext>
                  </a:extLst>
                </a:gridCol>
                <a:gridCol w="2549634">
                  <a:extLst>
                    <a:ext uri="{9D8B030D-6E8A-4147-A177-3AD203B41FA5}">
                      <a16:colId xmlns:a16="http://schemas.microsoft.com/office/drawing/2014/main" val="20002"/>
                    </a:ext>
                  </a:extLst>
                </a:gridCol>
                <a:gridCol w="1257970">
                  <a:extLst>
                    <a:ext uri="{9D8B030D-6E8A-4147-A177-3AD203B41FA5}">
                      <a16:colId xmlns:a16="http://schemas.microsoft.com/office/drawing/2014/main" val="20003"/>
                    </a:ext>
                  </a:extLst>
                </a:gridCol>
                <a:gridCol w="4223185">
                  <a:extLst>
                    <a:ext uri="{9D8B030D-6E8A-4147-A177-3AD203B41FA5}">
                      <a16:colId xmlns:a16="http://schemas.microsoft.com/office/drawing/2014/main" val="20004"/>
                    </a:ext>
                  </a:extLst>
                </a:gridCol>
              </a:tblGrid>
              <a:tr h="280731">
                <a:tc>
                  <a:txBody>
                    <a:bodyPr/>
                    <a:lstStyle/>
                    <a:p>
                      <a:pPr algn="l" fontAlgn="ctr"/>
                      <a:r>
                        <a:rPr lang="en-IN" sz="800" b="0" i="0" u="none" strike="noStrike" dirty="0">
                          <a:solidFill>
                            <a:srgbClr val="000000"/>
                          </a:solidFill>
                          <a:effectLst/>
                          <a:latin typeface="Calibri" panose="020F0502020204030204" pitchFamily="34" charset="0"/>
                        </a:rPr>
                        <a:t> </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zh-CN" altLang="en-US" sz="800" b="0" i="0" u="none" strike="noStrike">
                          <a:solidFill>
                            <a:srgbClr val="000000"/>
                          </a:solidFill>
                          <a:effectLst/>
                          <a:latin typeface="Calibri" panose="020F0502020204030204" pitchFamily="34" charset="0"/>
                        </a:rPr>
                        <a:t>模块</a:t>
                      </a:r>
                      <a:r>
                        <a:rPr lang="en-US" altLang="zh-CN" sz="800" b="0" i="0" u="none" strike="noStrike">
                          <a:solidFill>
                            <a:srgbClr val="000000"/>
                          </a:solidFill>
                          <a:effectLst/>
                          <a:latin typeface="Calibri" panose="020F0502020204030204" pitchFamily="34" charset="0"/>
                        </a:rPr>
                        <a:t>/</a:t>
                      </a:r>
                      <a:r>
                        <a:rPr lang="zh-CN" altLang="en-US" sz="800" b="0" i="0" u="none" strike="noStrike">
                          <a:solidFill>
                            <a:srgbClr val="000000"/>
                          </a:solidFill>
                          <a:effectLst/>
                          <a:latin typeface="Calibri" panose="020F0502020204030204" pitchFamily="34" charset="0"/>
                        </a:rPr>
                        <a:t>功能</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800" b="0" i="0" u="none" strike="noStrike">
                          <a:solidFill>
                            <a:srgbClr val="000000"/>
                          </a:solidFill>
                          <a:effectLst/>
                          <a:latin typeface="Calibri" panose="020F0502020204030204" pitchFamily="34" charset="0"/>
                        </a:rPr>
                        <a:t>Modules/Features</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800" b="0" i="0" u="none" strike="noStrike">
                          <a:solidFill>
                            <a:srgbClr val="000000"/>
                          </a:solidFill>
                          <a:effectLst/>
                          <a:latin typeface="Calibri" panose="020F0502020204030204" pitchFamily="34" charset="0"/>
                        </a:rPr>
                        <a:t>Readiness from Omnex Side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r>
                        <a:rPr lang="en-IN" sz="800" b="0" i="0" u="none" strike="noStrike">
                          <a:solidFill>
                            <a:srgbClr val="000000"/>
                          </a:solidFill>
                          <a:effectLst/>
                          <a:latin typeface="Calibri" panose="020F0502020204030204" pitchFamily="34" charset="0"/>
                        </a:rPr>
                        <a:t>Omnex Comments</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10000"/>
                  </a:ext>
                </a:extLst>
              </a:tr>
              <a:tr h="140366">
                <a:tc>
                  <a:txBody>
                    <a:bodyPr/>
                    <a:lstStyle/>
                    <a:p>
                      <a:pPr algn="l" fontAlgn="ctr"/>
                      <a:r>
                        <a:rPr lang="en-IN" sz="800" b="1" i="0" u="none" strike="noStrike">
                          <a:solidFill>
                            <a:srgbClr val="000000"/>
                          </a:solidFill>
                          <a:effectLst/>
                          <a:latin typeface="Calibri" panose="020F0502020204030204" pitchFamily="34" charset="0"/>
                        </a:rPr>
                        <a:t>4</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1" i="0" u="none" strike="noStrike">
                          <a:solidFill>
                            <a:srgbClr val="000000"/>
                          </a:solidFill>
                          <a:effectLst/>
                          <a:latin typeface="Calibri" panose="020F0502020204030204" pitchFamily="34" charset="0"/>
                        </a:rPr>
                        <a:t>项目问题</a:t>
                      </a:r>
                      <a:r>
                        <a:rPr lang="en-US" altLang="zh-CN" sz="800" b="1" i="0" u="none" strike="noStrike">
                          <a:solidFill>
                            <a:srgbClr val="000000"/>
                          </a:solidFill>
                          <a:effectLst/>
                          <a:latin typeface="Calibri" panose="020F0502020204030204" pitchFamily="34" charset="0"/>
                        </a:rPr>
                        <a:t>/</a:t>
                      </a:r>
                      <a:r>
                        <a:rPr lang="zh-CN" altLang="en-US" sz="800" b="1" i="0" u="none" strike="noStrike">
                          <a:solidFill>
                            <a:srgbClr val="000000"/>
                          </a:solidFill>
                          <a:effectLst/>
                          <a:latin typeface="Calibri" panose="020F0502020204030204" pitchFamily="34" charset="0"/>
                        </a:rPr>
                        <a:t>风险管理</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1" i="0" u="none" strike="noStrike">
                          <a:solidFill>
                            <a:srgbClr val="000000"/>
                          </a:solidFill>
                          <a:effectLst/>
                          <a:latin typeface="Calibri" panose="020F0502020204030204" pitchFamily="34" charset="0"/>
                        </a:rPr>
                        <a:t>Project Risk/Issue/Opportunity Management</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 </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1" i="0" u="none" strike="noStrike">
                          <a:solidFill>
                            <a:srgbClr val="000000"/>
                          </a:solidFill>
                          <a:effectLst/>
                          <a:latin typeface="Calibri" panose="020F0502020204030204" pitchFamily="34" charset="0"/>
                        </a:rPr>
                        <a:t> </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40366">
                <a:tc>
                  <a:txBody>
                    <a:bodyPr/>
                    <a:lstStyle/>
                    <a:p>
                      <a:pPr algn="l" fontAlgn="ctr"/>
                      <a:r>
                        <a:rPr lang="en-IN" sz="800" b="0" i="0" u="none" strike="noStrike">
                          <a:solidFill>
                            <a:srgbClr val="000000"/>
                          </a:solidFill>
                          <a:effectLst/>
                          <a:latin typeface="Calibri" panose="020F0502020204030204" pitchFamily="34" charset="0"/>
                        </a:rPr>
                        <a:t>4.1</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新建问题</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Raise Issue</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Not 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800" b="0" i="0" u="none" strike="noStrike" dirty="0">
                          <a:solidFill>
                            <a:srgbClr val="000000"/>
                          </a:solidFill>
                          <a:effectLst/>
                          <a:latin typeface="Calibri" panose="020F0502020204030204" pitchFamily="34" charset="0"/>
                        </a:rPr>
                        <a:t> </a:t>
                      </a:r>
                      <a:r>
                        <a:rPr lang="en-IN" sz="800" b="0" i="0" u="none" strike="noStrike" dirty="0" smtClean="0">
                          <a:solidFill>
                            <a:srgbClr val="000000"/>
                          </a:solidFill>
                          <a:effectLst/>
                          <a:latin typeface="Calibri" panose="020F0502020204030204" pitchFamily="34" charset="0"/>
                        </a:rPr>
                        <a:t>Omnex Comments same as in 6.1.2</a:t>
                      </a:r>
                      <a:endParaRPr lang="en-IN" sz="800" b="0" i="0" u="none" strike="noStrike" dirty="0">
                        <a:solidFill>
                          <a:srgbClr val="000000"/>
                        </a:solidFill>
                        <a:effectLst/>
                        <a:latin typeface="Calibri" panose="020F0502020204030204" pitchFamily="34" charset="0"/>
                      </a:endParaRP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40366">
                <a:tc>
                  <a:txBody>
                    <a:bodyPr/>
                    <a:lstStyle/>
                    <a:p>
                      <a:pPr algn="l" fontAlgn="ctr"/>
                      <a:r>
                        <a:rPr lang="en-IN" sz="800" b="0" i="0" u="none" strike="noStrike">
                          <a:solidFill>
                            <a:srgbClr val="000000"/>
                          </a:solidFill>
                          <a:effectLst/>
                          <a:latin typeface="Calibri" panose="020F0502020204030204" pitchFamily="34" charset="0"/>
                        </a:rPr>
                        <a:t>4.2</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Open Issue </a:t>
                      </a:r>
                      <a:r>
                        <a:rPr lang="zh-CN" altLang="en-US" sz="800" b="0" i="0" u="none" strike="noStrike">
                          <a:solidFill>
                            <a:srgbClr val="000000"/>
                          </a:solidFill>
                          <a:effectLst/>
                          <a:latin typeface="Calibri" panose="020F0502020204030204" pitchFamily="34" charset="0"/>
                        </a:rPr>
                        <a:t>处理流程</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Open Issue Process Flow</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Not 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800" b="0" i="0" u="none" strike="noStrike" dirty="0">
                          <a:solidFill>
                            <a:srgbClr val="000000"/>
                          </a:solidFill>
                          <a:effectLst/>
                          <a:latin typeface="Calibri" panose="020F0502020204030204" pitchFamily="34" charset="0"/>
                        </a:rPr>
                        <a:t> </a:t>
                      </a:r>
                      <a:r>
                        <a:rPr lang="en-IN" sz="800" b="0" i="0" u="none" strike="noStrike" dirty="0" smtClean="0">
                          <a:solidFill>
                            <a:srgbClr val="000000"/>
                          </a:solidFill>
                          <a:effectLst/>
                          <a:latin typeface="Calibri" panose="020F0502020204030204" pitchFamily="34" charset="0"/>
                        </a:rPr>
                        <a:t>Omnex Comments same as in 6.1.2</a:t>
                      </a:r>
                      <a:endParaRPr lang="en-IN" sz="800" b="0" i="0" u="none" strike="noStrike" dirty="0">
                        <a:solidFill>
                          <a:srgbClr val="000000"/>
                        </a:solidFill>
                        <a:effectLst/>
                        <a:latin typeface="Calibri" panose="020F0502020204030204" pitchFamily="34" charset="0"/>
                      </a:endParaRP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40366">
                <a:tc>
                  <a:txBody>
                    <a:bodyPr/>
                    <a:lstStyle/>
                    <a:p>
                      <a:pPr algn="l" fontAlgn="ctr"/>
                      <a:r>
                        <a:rPr lang="en-IN" sz="800" b="0" i="0" u="none" strike="noStrike">
                          <a:solidFill>
                            <a:srgbClr val="000000"/>
                          </a:solidFill>
                          <a:effectLst/>
                          <a:latin typeface="Calibri" panose="020F0502020204030204" pitchFamily="34" charset="0"/>
                        </a:rPr>
                        <a:t>4.2</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问题查询与统计</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Issue Search &amp; Statistics</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Not 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800" b="0" i="0" u="none" strike="noStrike" dirty="0">
                          <a:solidFill>
                            <a:srgbClr val="000000"/>
                          </a:solidFill>
                          <a:effectLst/>
                          <a:latin typeface="Calibri" panose="020F0502020204030204" pitchFamily="34" charset="0"/>
                        </a:rPr>
                        <a:t> </a:t>
                      </a:r>
                      <a:r>
                        <a:rPr lang="en-IN" sz="800" b="0" i="0" u="none" strike="noStrike" dirty="0" smtClean="0">
                          <a:solidFill>
                            <a:srgbClr val="000000"/>
                          </a:solidFill>
                          <a:effectLst/>
                          <a:latin typeface="Calibri" panose="020F0502020204030204" pitchFamily="34" charset="0"/>
                        </a:rPr>
                        <a:t>Omnex Comments same as in 6.1.2</a:t>
                      </a:r>
                      <a:endParaRPr lang="en-IN" sz="800" b="0" i="0" u="none" strike="noStrike" dirty="0">
                        <a:solidFill>
                          <a:srgbClr val="000000"/>
                        </a:solidFill>
                        <a:effectLst/>
                        <a:latin typeface="Calibri" panose="020F0502020204030204" pitchFamily="34" charset="0"/>
                      </a:endParaRP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40366">
                <a:tc>
                  <a:txBody>
                    <a:bodyPr/>
                    <a:lstStyle/>
                    <a:p>
                      <a:pPr algn="l" fontAlgn="ctr"/>
                      <a:r>
                        <a:rPr lang="en-IN" sz="800" b="1" i="0" u="none" strike="noStrike">
                          <a:solidFill>
                            <a:srgbClr val="000000"/>
                          </a:solidFill>
                          <a:effectLst/>
                          <a:latin typeface="Calibri" panose="020F0502020204030204" pitchFamily="34" charset="0"/>
                        </a:rPr>
                        <a:t>5</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1" i="0" u="none" strike="noStrike">
                          <a:solidFill>
                            <a:srgbClr val="000000"/>
                          </a:solidFill>
                          <a:effectLst/>
                          <a:latin typeface="Calibri" panose="020F0502020204030204" pitchFamily="34" charset="0"/>
                        </a:rPr>
                        <a:t>项目报表</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1" i="0" u="none" strike="noStrike">
                          <a:solidFill>
                            <a:srgbClr val="000000"/>
                          </a:solidFill>
                          <a:effectLst/>
                          <a:latin typeface="Calibri" panose="020F0502020204030204" pitchFamily="34" charset="0"/>
                        </a:rPr>
                        <a:t>Report Manager</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 </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1" i="0" u="none" strike="noStrike">
                          <a:solidFill>
                            <a:srgbClr val="000000"/>
                          </a:solidFill>
                          <a:effectLst/>
                          <a:latin typeface="Calibri" panose="020F0502020204030204" pitchFamily="34" charset="0"/>
                        </a:rPr>
                        <a:t> </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40366">
                <a:tc>
                  <a:txBody>
                    <a:bodyPr/>
                    <a:lstStyle/>
                    <a:p>
                      <a:pPr algn="l" fontAlgn="ctr"/>
                      <a:r>
                        <a:rPr lang="en-IN" sz="800" b="0" i="0" u="none" strike="noStrike">
                          <a:solidFill>
                            <a:srgbClr val="000000"/>
                          </a:solidFill>
                          <a:effectLst/>
                          <a:latin typeface="Calibri" panose="020F0502020204030204" pitchFamily="34" charset="0"/>
                        </a:rPr>
                        <a:t>5.1</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项目组合报告</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Project Portfolio Report</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800" b="0" i="0" u="none" strike="noStrike" dirty="0">
                          <a:solidFill>
                            <a:srgbClr val="000000"/>
                          </a:solidFill>
                          <a:effectLst/>
                          <a:latin typeface="Calibri" panose="020F0502020204030204" pitchFamily="34" charset="0"/>
                        </a:rPr>
                        <a:t> </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40366">
                <a:tc>
                  <a:txBody>
                    <a:bodyPr/>
                    <a:lstStyle/>
                    <a:p>
                      <a:pPr algn="l" fontAlgn="ctr"/>
                      <a:r>
                        <a:rPr lang="en-IN" sz="800" b="0" i="0" u="none" strike="noStrike">
                          <a:solidFill>
                            <a:srgbClr val="000000"/>
                          </a:solidFill>
                          <a:effectLst/>
                          <a:latin typeface="Calibri" panose="020F0502020204030204" pitchFamily="34" charset="0"/>
                        </a:rPr>
                        <a:t>5.2</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项目一页纸报告</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Onge page single project report</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800" b="0" i="0" u="none" strike="noStrike">
                          <a:solidFill>
                            <a:srgbClr val="000000"/>
                          </a:solidFill>
                          <a:effectLst/>
                          <a:latin typeface="Calibri" panose="020F0502020204030204" pitchFamily="34" charset="0"/>
                        </a:rPr>
                        <a:t> </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40366">
                <a:tc>
                  <a:txBody>
                    <a:bodyPr/>
                    <a:lstStyle/>
                    <a:p>
                      <a:pPr algn="l" fontAlgn="ctr"/>
                      <a:r>
                        <a:rPr lang="en-IN" sz="800" b="0" i="0" u="none" strike="noStrike">
                          <a:solidFill>
                            <a:srgbClr val="000000"/>
                          </a:solidFill>
                          <a:effectLst/>
                          <a:latin typeface="Calibri" panose="020F0502020204030204" pitchFamily="34" charset="0"/>
                        </a:rPr>
                        <a:t>5.3</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供应商项目进展报告</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Supplier project status report</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800" b="0" i="0" u="none" strike="noStrike">
                          <a:solidFill>
                            <a:srgbClr val="000000"/>
                          </a:solidFill>
                          <a:effectLst/>
                          <a:latin typeface="Calibri" panose="020F0502020204030204" pitchFamily="34" charset="0"/>
                        </a:rPr>
                        <a:t> </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140366">
                <a:tc>
                  <a:txBody>
                    <a:bodyPr/>
                    <a:lstStyle/>
                    <a:p>
                      <a:pPr algn="l" fontAlgn="ctr"/>
                      <a:r>
                        <a:rPr lang="en-IN" sz="800" b="0" i="0" u="none" strike="noStrike">
                          <a:solidFill>
                            <a:srgbClr val="000000"/>
                          </a:solidFill>
                          <a:effectLst/>
                          <a:latin typeface="Calibri" panose="020F0502020204030204" pitchFamily="34" charset="0"/>
                        </a:rPr>
                        <a:t>5.4</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800" b="0" i="0" u="none" strike="noStrike">
                          <a:solidFill>
                            <a:srgbClr val="000000"/>
                          </a:solidFill>
                          <a:effectLst/>
                          <a:latin typeface="Calibri" panose="020F0502020204030204" pitchFamily="34" charset="0"/>
                        </a:rPr>
                        <a:t>SQE </a:t>
                      </a:r>
                      <a:r>
                        <a:rPr lang="zh-CN" altLang="en-US" sz="800" b="0" i="0" u="none" strike="noStrike">
                          <a:solidFill>
                            <a:srgbClr val="000000"/>
                          </a:solidFill>
                          <a:effectLst/>
                          <a:latin typeface="Calibri" panose="020F0502020204030204" pitchFamily="34" charset="0"/>
                        </a:rPr>
                        <a:t>项目进展报告</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SEQ project status report</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800" b="0" i="0" u="none" strike="noStrike">
                          <a:solidFill>
                            <a:srgbClr val="000000"/>
                          </a:solidFill>
                          <a:effectLst/>
                          <a:latin typeface="Calibri" panose="020F0502020204030204" pitchFamily="34" charset="0"/>
                        </a:rPr>
                        <a:t> </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40366">
                <a:tc>
                  <a:txBody>
                    <a:bodyPr/>
                    <a:lstStyle/>
                    <a:p>
                      <a:pPr algn="l" fontAlgn="ctr"/>
                      <a:r>
                        <a:rPr lang="en-IN" sz="800" b="0" i="0" u="none" strike="noStrike">
                          <a:solidFill>
                            <a:srgbClr val="000000"/>
                          </a:solidFill>
                          <a:effectLst/>
                          <a:latin typeface="Calibri" panose="020F0502020204030204" pitchFamily="34" charset="0"/>
                        </a:rPr>
                        <a:t> </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1" i="0" u="none" strike="noStrike">
                          <a:solidFill>
                            <a:srgbClr val="000000"/>
                          </a:solidFill>
                          <a:effectLst/>
                          <a:latin typeface="Calibri" panose="020F0502020204030204" pitchFamily="34" charset="0"/>
                        </a:rPr>
                        <a:t>企业用户登录首页</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1" i="0" u="none" strike="noStrike">
                          <a:solidFill>
                            <a:srgbClr val="000000"/>
                          </a:solidFill>
                          <a:effectLst/>
                          <a:latin typeface="Calibri" panose="020F0502020204030204" pitchFamily="34" charset="0"/>
                        </a:rPr>
                        <a:t>Corporate User Home Page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800" b="1" i="0" u="none" strike="noStrike">
                          <a:solidFill>
                            <a:srgbClr val="000000"/>
                          </a:solidFill>
                          <a:effectLst/>
                          <a:latin typeface="Calibri" panose="020F0502020204030204" pitchFamily="34" charset="0"/>
                        </a:rPr>
                        <a:t> </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40366">
                <a:tc>
                  <a:txBody>
                    <a:bodyPr/>
                    <a:lstStyle/>
                    <a:p>
                      <a:pPr algn="l" fontAlgn="ctr"/>
                      <a:r>
                        <a:rPr lang="en-IN" sz="800" b="1" i="0" u="none" strike="noStrike">
                          <a:solidFill>
                            <a:srgbClr val="000000"/>
                          </a:solidFill>
                          <a:effectLst/>
                          <a:latin typeface="Calibri" panose="020F0502020204030204" pitchFamily="34" charset="0"/>
                        </a:rPr>
                        <a:t>6</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1" i="0" u="none" strike="noStrike">
                          <a:solidFill>
                            <a:srgbClr val="000000"/>
                          </a:solidFill>
                          <a:effectLst/>
                          <a:latin typeface="Calibri" panose="020F0502020204030204" pitchFamily="34" charset="0"/>
                        </a:rPr>
                        <a:t>供应商用户登录首页</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1" i="0" u="none" strike="noStrike">
                          <a:solidFill>
                            <a:srgbClr val="000000"/>
                          </a:solidFill>
                          <a:effectLst/>
                          <a:latin typeface="Calibri" panose="020F0502020204030204" pitchFamily="34" charset="0"/>
                        </a:rPr>
                        <a:t>Supplier User Home Page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800" b="1" i="0" u="none" strike="noStrike">
                          <a:solidFill>
                            <a:srgbClr val="000000"/>
                          </a:solidFill>
                          <a:effectLst/>
                          <a:latin typeface="Calibri" panose="020F0502020204030204" pitchFamily="34" charset="0"/>
                        </a:rPr>
                        <a:t> </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280731">
                <a:tc>
                  <a:txBody>
                    <a:bodyPr/>
                    <a:lstStyle/>
                    <a:p>
                      <a:pPr algn="l" fontAlgn="ctr"/>
                      <a:r>
                        <a:rPr lang="en-IN" sz="800" b="0" i="0" u="none" strike="noStrike">
                          <a:solidFill>
                            <a:srgbClr val="000000"/>
                          </a:solidFill>
                          <a:effectLst/>
                          <a:latin typeface="Calibri" panose="020F0502020204030204" pitchFamily="34" charset="0"/>
                        </a:rPr>
                        <a:t>6.1.1</a:t>
                      </a:r>
                    </a:p>
                  </a:txBody>
                  <a:tcPr marL="145206"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任务查看</a:t>
                      </a:r>
                      <a:r>
                        <a:rPr lang="en-US" altLang="zh-CN" sz="800" b="0" i="0" u="none" strike="noStrike">
                          <a:solidFill>
                            <a:srgbClr val="000000"/>
                          </a:solidFill>
                          <a:effectLst/>
                          <a:latin typeface="Calibri" panose="020F0502020204030204" pitchFamily="34" charset="0"/>
                        </a:rPr>
                        <a:t>/</a:t>
                      </a:r>
                      <a:r>
                        <a:rPr lang="zh-CN" altLang="en-US" sz="800" b="0" i="0" u="none" strike="noStrike">
                          <a:solidFill>
                            <a:srgbClr val="000000"/>
                          </a:solidFill>
                          <a:effectLst/>
                          <a:latin typeface="Calibri" panose="020F0502020204030204" pitchFamily="34" charset="0"/>
                        </a:rPr>
                        <a:t>任务处理（看板）</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Supplier Task</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800" b="0" i="0" u="none" strike="noStrike">
                          <a:solidFill>
                            <a:srgbClr val="000000"/>
                          </a:solidFill>
                          <a:effectLst/>
                          <a:latin typeface="Calibri" panose="020F0502020204030204" pitchFamily="34" charset="0"/>
                        </a:rPr>
                        <a:t> </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421097">
                <a:tc>
                  <a:txBody>
                    <a:bodyPr/>
                    <a:lstStyle/>
                    <a:p>
                      <a:pPr algn="l" fontAlgn="ctr"/>
                      <a:r>
                        <a:rPr lang="en-IN" sz="800" b="0" i="0" u="none" strike="noStrike">
                          <a:solidFill>
                            <a:srgbClr val="000000"/>
                          </a:solidFill>
                          <a:effectLst/>
                          <a:latin typeface="Calibri" panose="020F0502020204030204" pitchFamily="34" charset="0"/>
                        </a:rPr>
                        <a:t>6.1.2</a:t>
                      </a:r>
                    </a:p>
                  </a:txBody>
                  <a:tcPr marL="145206"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项目问题查看</a:t>
                      </a:r>
                      <a:r>
                        <a:rPr lang="en-US" altLang="zh-CN" sz="800" b="0" i="0" u="none" strike="noStrike">
                          <a:solidFill>
                            <a:srgbClr val="000000"/>
                          </a:solidFill>
                          <a:effectLst/>
                          <a:latin typeface="Calibri" panose="020F0502020204030204" pitchFamily="34" charset="0"/>
                        </a:rPr>
                        <a:t>/</a:t>
                      </a:r>
                      <a:r>
                        <a:rPr lang="zh-CN" altLang="en-US" sz="800" b="0" i="0" u="none" strike="noStrike">
                          <a:solidFill>
                            <a:srgbClr val="000000"/>
                          </a:solidFill>
                          <a:effectLst/>
                          <a:latin typeface="Calibri" panose="020F0502020204030204" pitchFamily="34" charset="0"/>
                        </a:rPr>
                        <a:t>处理</a:t>
                      </a:r>
                      <a:r>
                        <a:rPr lang="en-US" altLang="zh-CN" sz="800" b="0" i="0" u="none" strike="noStrike">
                          <a:solidFill>
                            <a:srgbClr val="000000"/>
                          </a:solidFill>
                          <a:effectLst/>
                          <a:latin typeface="Calibri" panose="020F0502020204030204" pitchFamily="34" charset="0"/>
                        </a:rPr>
                        <a:t>(</a:t>
                      </a:r>
                      <a:r>
                        <a:rPr lang="zh-CN" altLang="en-US" sz="800" b="0" i="0" u="none" strike="noStrike">
                          <a:solidFill>
                            <a:srgbClr val="000000"/>
                          </a:solidFill>
                          <a:effectLst/>
                          <a:latin typeface="Calibri" panose="020F0502020204030204" pitchFamily="34" charset="0"/>
                        </a:rPr>
                        <a:t>看板）</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Supplier Open Issues</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Not 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800" b="0" i="0" u="none" strike="noStrike">
                          <a:solidFill>
                            <a:srgbClr val="000000"/>
                          </a:solidFill>
                          <a:effectLst/>
                          <a:latin typeface="Calibri" panose="020F0502020204030204" pitchFamily="34" charset="0"/>
                        </a:rPr>
                        <a:t>Open Issues are repeated in this document for different context. We will provide an issue management system integrated with the supplier management solution which will be available for both Suppliers and SQE.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280731">
                <a:tc>
                  <a:txBody>
                    <a:bodyPr/>
                    <a:lstStyle/>
                    <a:p>
                      <a:pPr algn="l" fontAlgn="ctr"/>
                      <a:r>
                        <a:rPr lang="en-IN" sz="800" b="0" i="0" u="none" strike="noStrike">
                          <a:solidFill>
                            <a:srgbClr val="000000"/>
                          </a:solidFill>
                          <a:effectLst/>
                          <a:latin typeface="Calibri" panose="020F0502020204030204" pitchFamily="34" charset="0"/>
                        </a:rPr>
                        <a:t>6.1.3</a:t>
                      </a:r>
                    </a:p>
                  </a:txBody>
                  <a:tcPr marL="145206"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样件开发任务查看</a:t>
                      </a:r>
                      <a:r>
                        <a:rPr lang="en-US" altLang="zh-CN" sz="800" b="0" i="0" u="none" strike="noStrike">
                          <a:solidFill>
                            <a:srgbClr val="000000"/>
                          </a:solidFill>
                          <a:effectLst/>
                          <a:latin typeface="Calibri" panose="020F0502020204030204" pitchFamily="34" charset="0"/>
                        </a:rPr>
                        <a:t>/</a:t>
                      </a:r>
                      <a:r>
                        <a:rPr lang="zh-CN" altLang="en-US" sz="800" b="0" i="0" u="none" strike="noStrike">
                          <a:solidFill>
                            <a:srgbClr val="000000"/>
                          </a:solidFill>
                          <a:effectLst/>
                          <a:latin typeface="Calibri" panose="020F0502020204030204" pitchFamily="34" charset="0"/>
                        </a:rPr>
                        <a:t>处理（看板）</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Supplier Sample Part Task</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Not 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800" b="0" i="0" u="none" strike="noStrike">
                          <a:solidFill>
                            <a:srgbClr val="000000"/>
                          </a:solidFill>
                          <a:effectLst/>
                          <a:latin typeface="Calibri" panose="020F0502020204030204" pitchFamily="34" charset="0"/>
                        </a:rPr>
                        <a:t> </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40366">
                <a:tc>
                  <a:txBody>
                    <a:bodyPr/>
                    <a:lstStyle/>
                    <a:p>
                      <a:pPr algn="l" fontAlgn="ctr"/>
                      <a:r>
                        <a:rPr lang="en-IN" sz="800" b="0" i="0" u="none" strike="noStrike">
                          <a:solidFill>
                            <a:srgbClr val="000000"/>
                          </a:solidFill>
                          <a:effectLst/>
                          <a:latin typeface="Calibri" panose="020F0502020204030204" pitchFamily="34" charset="0"/>
                        </a:rPr>
                        <a:t>6.1.4</a:t>
                      </a:r>
                    </a:p>
                  </a:txBody>
                  <a:tcPr marL="145206"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通知与提示（看板）</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Supplier Announcement</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Not 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800" b="0" i="0" u="none" strike="noStrike">
                          <a:solidFill>
                            <a:srgbClr val="000000"/>
                          </a:solidFill>
                          <a:effectLst/>
                          <a:latin typeface="Calibri" panose="020F0502020204030204" pitchFamily="34" charset="0"/>
                        </a:rPr>
                        <a:t>As discussed on 1st Feb 2018, This is just a notification board for the supplier.</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40366">
                <a:tc>
                  <a:txBody>
                    <a:bodyPr/>
                    <a:lstStyle/>
                    <a:p>
                      <a:pPr algn="l" fontAlgn="ctr"/>
                      <a:r>
                        <a:rPr lang="en-IN" sz="800" b="0" i="0" u="none" strike="noStrike">
                          <a:solidFill>
                            <a:srgbClr val="000000"/>
                          </a:solidFill>
                          <a:effectLst/>
                          <a:latin typeface="Calibri" panose="020F0502020204030204" pitchFamily="34" charset="0"/>
                        </a:rPr>
                        <a:t>6.2</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工程变更申请</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Enginering Change Request</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800" b="0" i="0" u="none" strike="noStrike">
                          <a:solidFill>
                            <a:srgbClr val="000000"/>
                          </a:solidFill>
                          <a:effectLst/>
                          <a:latin typeface="Calibri" panose="020F0502020204030204" pitchFamily="34" charset="0"/>
                        </a:rPr>
                        <a:t> </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40366">
                <a:tc>
                  <a:txBody>
                    <a:bodyPr/>
                    <a:lstStyle/>
                    <a:p>
                      <a:pPr algn="l" fontAlgn="ctr"/>
                      <a:r>
                        <a:rPr lang="en-IN" sz="800" b="0" i="0" u="none" strike="noStrike">
                          <a:solidFill>
                            <a:srgbClr val="000000"/>
                          </a:solidFill>
                          <a:effectLst/>
                          <a:latin typeface="Calibri" panose="020F0502020204030204" pitchFamily="34" charset="0"/>
                        </a:rPr>
                        <a:t>6.3</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项目信息查看</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Project Information Board</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800" b="0" i="0" u="none" strike="noStrike">
                          <a:solidFill>
                            <a:srgbClr val="000000"/>
                          </a:solidFill>
                          <a:effectLst/>
                          <a:latin typeface="Calibri" panose="020F0502020204030204" pitchFamily="34" charset="0"/>
                        </a:rPr>
                        <a:t>Need to configure as per YFVE requirements</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40366">
                <a:tc>
                  <a:txBody>
                    <a:bodyPr/>
                    <a:lstStyle/>
                    <a:p>
                      <a:pPr algn="l" fontAlgn="ctr"/>
                      <a:r>
                        <a:rPr lang="en-IN" sz="800" b="0" i="0" u="none" strike="noStrike">
                          <a:solidFill>
                            <a:srgbClr val="000000"/>
                          </a:solidFill>
                          <a:effectLst/>
                          <a:latin typeface="Calibri" panose="020F0502020204030204" pitchFamily="34" charset="0"/>
                        </a:rPr>
                        <a:t>6.3.1</a:t>
                      </a:r>
                    </a:p>
                  </a:txBody>
                  <a:tcPr marL="145206"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项目基本信息</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Project Basic Information</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800" b="0" i="0" u="none" strike="noStrike">
                          <a:solidFill>
                            <a:srgbClr val="000000"/>
                          </a:solidFill>
                          <a:effectLst/>
                          <a:latin typeface="Calibri" panose="020F0502020204030204" pitchFamily="34" charset="0"/>
                        </a:rPr>
                        <a:t> </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40366">
                <a:tc>
                  <a:txBody>
                    <a:bodyPr/>
                    <a:lstStyle/>
                    <a:p>
                      <a:pPr algn="l" fontAlgn="ctr"/>
                      <a:r>
                        <a:rPr lang="en-IN" sz="800" b="0" i="0" u="none" strike="noStrike">
                          <a:solidFill>
                            <a:srgbClr val="000000"/>
                          </a:solidFill>
                          <a:effectLst/>
                          <a:latin typeface="Calibri" panose="020F0502020204030204" pitchFamily="34" charset="0"/>
                        </a:rPr>
                        <a:t>6.3.2</a:t>
                      </a:r>
                    </a:p>
                  </a:txBody>
                  <a:tcPr marL="145206"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项目文档、交付物</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Project Document, Deliverable</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800" b="0" i="0" u="none" strike="noStrike">
                          <a:solidFill>
                            <a:srgbClr val="000000"/>
                          </a:solidFill>
                          <a:effectLst/>
                          <a:latin typeface="Calibri" panose="020F0502020204030204" pitchFamily="34" charset="0"/>
                        </a:rPr>
                        <a:t> </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40366">
                <a:tc>
                  <a:txBody>
                    <a:bodyPr/>
                    <a:lstStyle/>
                    <a:p>
                      <a:pPr algn="l" fontAlgn="ctr"/>
                      <a:r>
                        <a:rPr lang="en-IN" sz="800" b="0" i="0" u="none" strike="noStrike">
                          <a:solidFill>
                            <a:srgbClr val="000000"/>
                          </a:solidFill>
                          <a:effectLst/>
                          <a:latin typeface="Calibri" panose="020F0502020204030204" pitchFamily="34" charset="0"/>
                        </a:rPr>
                        <a:t>6.3.3</a:t>
                      </a:r>
                    </a:p>
                  </a:txBody>
                  <a:tcPr marL="145206"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项目样件</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Sample Part Task</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Not 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800" b="0" i="0" u="none" strike="noStrike">
                          <a:solidFill>
                            <a:srgbClr val="000000"/>
                          </a:solidFill>
                          <a:effectLst/>
                          <a:latin typeface="Calibri" panose="020F0502020204030204" pitchFamily="34" charset="0"/>
                        </a:rPr>
                        <a:t> </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40366">
                <a:tc>
                  <a:txBody>
                    <a:bodyPr/>
                    <a:lstStyle/>
                    <a:p>
                      <a:pPr algn="l" fontAlgn="ctr"/>
                      <a:r>
                        <a:rPr lang="en-IN" sz="800" b="0" i="0" u="none" strike="noStrike">
                          <a:solidFill>
                            <a:srgbClr val="000000"/>
                          </a:solidFill>
                          <a:effectLst/>
                          <a:latin typeface="Calibri" panose="020F0502020204030204" pitchFamily="34" charset="0"/>
                        </a:rPr>
                        <a:t>6.4</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项目问题管理</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Project Open Issue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Not 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800" b="0" i="0" u="none" strike="noStrike" dirty="0">
                          <a:solidFill>
                            <a:srgbClr val="000000"/>
                          </a:solidFill>
                          <a:effectLst/>
                          <a:latin typeface="Calibri" panose="020F0502020204030204" pitchFamily="34" charset="0"/>
                        </a:rPr>
                        <a:t>Omnex Comments same as in 6.1.2</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40366">
                <a:tc>
                  <a:txBody>
                    <a:bodyPr/>
                    <a:lstStyle/>
                    <a:p>
                      <a:pPr algn="l" fontAlgn="ctr"/>
                      <a:r>
                        <a:rPr lang="en-IN" sz="800" b="0" i="0" u="none" strike="noStrike">
                          <a:solidFill>
                            <a:srgbClr val="000000"/>
                          </a:solidFill>
                          <a:effectLst/>
                          <a:latin typeface="Calibri" panose="020F0502020204030204" pitchFamily="34" charset="0"/>
                        </a:rPr>
                        <a:t>6.4.1</a:t>
                      </a:r>
                    </a:p>
                  </a:txBody>
                  <a:tcPr marL="145206"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新建问题</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Raise Issue</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Not 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800" b="0" i="0" u="none" strike="noStrike" dirty="0">
                          <a:solidFill>
                            <a:srgbClr val="000000"/>
                          </a:solidFill>
                          <a:effectLst/>
                          <a:latin typeface="Calibri" panose="020F0502020204030204" pitchFamily="34" charset="0"/>
                        </a:rPr>
                        <a:t>Omnex Comments same as in 6.1.2</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280731">
                <a:tc>
                  <a:txBody>
                    <a:bodyPr/>
                    <a:lstStyle/>
                    <a:p>
                      <a:pPr algn="l" fontAlgn="ctr"/>
                      <a:r>
                        <a:rPr lang="en-IN" sz="800" b="0" i="0" u="none" strike="noStrike">
                          <a:solidFill>
                            <a:srgbClr val="000000"/>
                          </a:solidFill>
                          <a:effectLst/>
                          <a:latin typeface="Calibri" panose="020F0502020204030204" pitchFamily="34" charset="0"/>
                        </a:rPr>
                        <a:t>6.4.2</a:t>
                      </a:r>
                    </a:p>
                  </a:txBody>
                  <a:tcPr marL="145206"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处理问题</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Resolve Issue</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Not 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en-IN" sz="800" b="0" i="0" u="none" strike="noStrike">
                          <a:solidFill>
                            <a:srgbClr val="000000"/>
                          </a:solidFill>
                          <a:effectLst/>
                          <a:latin typeface="Calibri" panose="020F0502020204030204" pitchFamily="34" charset="0"/>
                        </a:rPr>
                        <a:t>Available in some form and shape. But need to know the actual requirement to understand the scope</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40366">
                <a:tc>
                  <a:txBody>
                    <a:bodyPr/>
                    <a:lstStyle/>
                    <a:p>
                      <a:pPr algn="l" fontAlgn="ctr"/>
                      <a:r>
                        <a:rPr lang="en-IN" sz="800" b="0" i="0" u="none" strike="noStrike">
                          <a:solidFill>
                            <a:srgbClr val="000000"/>
                          </a:solidFill>
                          <a:effectLst/>
                          <a:latin typeface="Calibri" panose="020F0502020204030204" pitchFamily="34" charset="0"/>
                        </a:rPr>
                        <a:t>6.4.3</a:t>
                      </a:r>
                    </a:p>
                  </a:txBody>
                  <a:tcPr marL="145206"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800" b="0" i="0" u="none" strike="noStrike">
                          <a:solidFill>
                            <a:srgbClr val="000000"/>
                          </a:solidFill>
                          <a:effectLst/>
                          <a:latin typeface="Calibri" panose="020F0502020204030204" pitchFamily="34" charset="0"/>
                        </a:rPr>
                        <a:t>问题统计</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Status Report &amp; Statistics</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800" b="0" i="0" u="none" strike="noStrike">
                          <a:solidFill>
                            <a:srgbClr val="000000"/>
                          </a:solidFill>
                          <a:effectLst/>
                          <a:latin typeface="Calibri" panose="020F0502020204030204" pitchFamily="34" charset="0"/>
                        </a:rPr>
                        <a:t>Partially Available</a:t>
                      </a:r>
                    </a:p>
                  </a:txBody>
                  <a:tcPr marL="4840"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IN" sz="800" b="0" i="0" u="none" strike="noStrike" dirty="0">
                          <a:solidFill>
                            <a:srgbClr val="000000"/>
                          </a:solidFill>
                          <a:effectLst/>
                          <a:latin typeface="Calibri" panose="020F0502020204030204" pitchFamily="34" charset="0"/>
                        </a:rPr>
                        <a:t> </a:t>
                      </a:r>
                    </a:p>
                  </a:txBody>
                  <a:tcPr marL="72603" marR="4840" marT="484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extLst>
      <p:ext uri="{BB962C8B-B14F-4D97-AF65-F5344CB8AC3E}">
        <p14:creationId xmlns:p14="http://schemas.microsoft.com/office/powerpoint/2010/main" val="2745973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Agenda/</a:t>
            </a:r>
            <a:r>
              <a:rPr lang="zh-CN" altLang="en-US" dirty="0"/>
              <a:t>议程</a:t>
            </a:r>
          </a:p>
        </p:txBody>
      </p:sp>
      <p:sp>
        <p:nvSpPr>
          <p:cNvPr id="3" name="内容占位符 2"/>
          <p:cNvSpPr>
            <a:spLocks noGrp="1"/>
          </p:cNvSpPr>
          <p:nvPr>
            <p:ph idx="1"/>
          </p:nvPr>
        </p:nvSpPr>
        <p:spPr>
          <a:xfrm>
            <a:off x="1097280" y="1195754"/>
            <a:ext cx="10058400" cy="4909624"/>
          </a:xfrm>
        </p:spPr>
        <p:txBody>
          <a:bodyPr>
            <a:noAutofit/>
          </a:bodyPr>
          <a:lstStyle/>
          <a:p>
            <a:pPr>
              <a:buFont typeface="Wingdings" panose="05000000000000000000" pitchFamily="2" charset="2"/>
              <a:buChar char="n"/>
            </a:pPr>
            <a:r>
              <a:rPr lang="en-US" altLang="zh-CN" sz="1800" dirty="0"/>
              <a:t>Omnex &amp; Yanfeng Team Introductions / </a:t>
            </a:r>
            <a:r>
              <a:rPr lang="zh-CN" altLang="en-US" sz="1800" dirty="0"/>
              <a:t>团队介绍</a:t>
            </a:r>
            <a:endParaRPr lang="en-US" altLang="zh-CN" sz="1800" dirty="0"/>
          </a:p>
          <a:p>
            <a:pPr>
              <a:buFont typeface="Wingdings" panose="05000000000000000000" pitchFamily="2" charset="2"/>
              <a:buChar char="n"/>
            </a:pPr>
            <a:r>
              <a:rPr lang="en-US" altLang="zh-CN" sz="1800" dirty="0"/>
              <a:t>Customer Requirements / </a:t>
            </a:r>
            <a:r>
              <a:rPr lang="zh-CN" altLang="en-US" sz="1800" dirty="0"/>
              <a:t>客户需求</a:t>
            </a:r>
            <a:endParaRPr lang="en-US" altLang="zh-CN" sz="1800" dirty="0"/>
          </a:p>
          <a:p>
            <a:pPr lvl="1"/>
            <a:r>
              <a:rPr lang="en-US" altLang="zh-CN" sz="1400" dirty="0"/>
              <a:t>Background &amp; Pain Point / </a:t>
            </a:r>
            <a:r>
              <a:rPr lang="zh-CN" altLang="en-US" sz="1400" dirty="0"/>
              <a:t>需求背景和痛点</a:t>
            </a:r>
            <a:endParaRPr lang="en-US" altLang="zh-CN" sz="1400" dirty="0"/>
          </a:p>
          <a:p>
            <a:pPr lvl="1"/>
            <a:r>
              <a:rPr lang="en-US" altLang="zh-CN" sz="1400" dirty="0"/>
              <a:t>Requirements Specification / </a:t>
            </a:r>
            <a:r>
              <a:rPr lang="zh-CN" altLang="en-US" sz="1400" dirty="0"/>
              <a:t>需求说明</a:t>
            </a:r>
            <a:endParaRPr lang="en-US" altLang="zh-CN" sz="1400" dirty="0"/>
          </a:p>
          <a:p>
            <a:pPr>
              <a:buFont typeface="Wingdings" panose="05000000000000000000" pitchFamily="2" charset="2"/>
              <a:buChar char="n"/>
            </a:pPr>
            <a:r>
              <a:rPr lang="en-US" altLang="zh-CN" sz="1800" dirty="0"/>
              <a:t>Understanding of Customer Requirements / </a:t>
            </a:r>
            <a:r>
              <a:rPr lang="zh-CN" altLang="en-US" sz="1800" dirty="0"/>
              <a:t>需求理解</a:t>
            </a:r>
            <a:endParaRPr lang="en-US" altLang="zh-CN" sz="1800" dirty="0"/>
          </a:p>
          <a:p>
            <a:pPr lvl="1"/>
            <a:r>
              <a:rPr lang="en-US" altLang="zh-CN" sz="1400" dirty="0"/>
              <a:t>Functional Requirements / </a:t>
            </a:r>
            <a:r>
              <a:rPr lang="zh-CN" altLang="en-US" sz="1400" dirty="0"/>
              <a:t>功能性需求</a:t>
            </a:r>
            <a:endParaRPr lang="en-US" altLang="zh-CN" sz="1400" dirty="0"/>
          </a:p>
          <a:p>
            <a:pPr>
              <a:buFont typeface="Wingdings" panose="05000000000000000000" pitchFamily="2" charset="2"/>
              <a:buChar char="n"/>
            </a:pPr>
            <a:r>
              <a:rPr lang="en-US" altLang="zh-CN" sz="1800" dirty="0" smtClean="0"/>
              <a:t>OMNEX </a:t>
            </a:r>
            <a:r>
              <a:rPr lang="en-US" altLang="zh-CN" sz="1800" dirty="0"/>
              <a:t>Solution / OMNEX </a:t>
            </a:r>
            <a:r>
              <a:rPr lang="zh-CN" altLang="en-US" sz="1800" dirty="0"/>
              <a:t>解决方案</a:t>
            </a:r>
            <a:endParaRPr lang="en-US" altLang="zh-CN" sz="1800" dirty="0"/>
          </a:p>
          <a:p>
            <a:pPr lvl="1"/>
            <a:r>
              <a:rPr lang="en-US" altLang="zh-CN" sz="1400" dirty="0"/>
              <a:t>Application Architecture / </a:t>
            </a:r>
            <a:r>
              <a:rPr lang="zh-CN" altLang="en-US" sz="1400" dirty="0"/>
              <a:t>应用架构</a:t>
            </a:r>
            <a:endParaRPr lang="en-US" altLang="zh-CN" sz="1400" dirty="0"/>
          </a:p>
          <a:p>
            <a:pPr lvl="1"/>
            <a:r>
              <a:rPr lang="en-US" altLang="zh-CN" sz="1400" dirty="0" smtClean="0"/>
              <a:t>System </a:t>
            </a:r>
            <a:r>
              <a:rPr lang="en-US" altLang="zh-CN" sz="1400" dirty="0"/>
              <a:t>Infrastructure /  </a:t>
            </a:r>
            <a:r>
              <a:rPr lang="zh-CN" altLang="en-US" sz="1400" dirty="0"/>
              <a:t>系统部署架构</a:t>
            </a:r>
            <a:endParaRPr lang="en-US" altLang="zh-CN" sz="1400" dirty="0"/>
          </a:p>
          <a:p>
            <a:pPr lvl="1"/>
            <a:r>
              <a:rPr lang="en-US" altLang="zh-CN" sz="1400" dirty="0"/>
              <a:t>Application Feature List / </a:t>
            </a:r>
            <a:r>
              <a:rPr lang="zh-CN" altLang="en-US" sz="1400" dirty="0"/>
              <a:t>应用功能清单</a:t>
            </a:r>
            <a:endParaRPr lang="en-US" altLang="zh-CN" sz="1400" dirty="0"/>
          </a:p>
          <a:p>
            <a:pPr marL="228600" lvl="1">
              <a:spcBef>
                <a:spcPts val="1000"/>
              </a:spcBef>
              <a:spcAft>
                <a:spcPts val="200"/>
              </a:spcAft>
              <a:buSzPct val="100000"/>
              <a:buFont typeface="Wingdings" panose="05000000000000000000" pitchFamily="2" charset="2"/>
              <a:buChar char="n"/>
            </a:pPr>
            <a:r>
              <a:rPr lang="en-US" altLang="zh-CN" sz="1800" dirty="0"/>
              <a:t>Project Implementation Methodology / </a:t>
            </a:r>
            <a:r>
              <a:rPr lang="zh-CN" altLang="en-US" sz="1800" dirty="0"/>
              <a:t>项目实施方法论</a:t>
            </a:r>
            <a:endParaRPr lang="en-US" altLang="zh-CN" sz="1800" dirty="0"/>
          </a:p>
          <a:p>
            <a:pPr>
              <a:buFont typeface="Wingdings" panose="05000000000000000000" pitchFamily="2" charset="2"/>
              <a:buChar char="n"/>
            </a:pPr>
            <a:r>
              <a:rPr lang="en-US" altLang="zh-CN" sz="1800" dirty="0"/>
              <a:t>Implementation &amp; Release Plan / </a:t>
            </a:r>
            <a:r>
              <a:rPr lang="zh-CN" altLang="en-US" sz="1800" dirty="0"/>
              <a:t>实施和发布计划</a:t>
            </a:r>
            <a:endParaRPr lang="en-US" altLang="zh-CN" sz="1800" dirty="0"/>
          </a:p>
          <a:p>
            <a:pPr>
              <a:buFont typeface="Wingdings" panose="05000000000000000000" pitchFamily="2" charset="2"/>
              <a:buChar char="n"/>
            </a:pPr>
            <a:r>
              <a:rPr lang="en-US" altLang="zh-CN" sz="1800" dirty="0"/>
              <a:t>Q&amp;A / </a:t>
            </a:r>
            <a:r>
              <a:rPr lang="zh-CN" altLang="en-US" sz="1800" dirty="0"/>
              <a:t>问题与</a:t>
            </a:r>
            <a:r>
              <a:rPr lang="zh-CN" altLang="en-US" sz="1800" dirty="0" smtClean="0"/>
              <a:t>回答</a:t>
            </a:r>
            <a:endParaRPr lang="en-US" altLang="zh-CN" sz="1800" dirty="0"/>
          </a:p>
        </p:txBody>
      </p:sp>
      <p:sp>
        <p:nvSpPr>
          <p:cNvPr id="4" name="Footer Placeholder 3"/>
          <p:cNvSpPr>
            <a:spLocks noGrp="1"/>
          </p:cNvSpPr>
          <p:nvPr>
            <p:ph type="ftr" sz="quarter" idx="11"/>
          </p:nvPr>
        </p:nvSpPr>
        <p:spPr>
          <a:xfrm>
            <a:off x="4622800" y="6429682"/>
            <a:ext cx="4114800" cy="365125"/>
          </a:xfrm>
        </p:spPr>
        <p:txBody>
          <a:bodyPr/>
          <a:lstStyle/>
          <a:p>
            <a:r>
              <a:rPr lang="en-IN" altLang="zh-CN" dirty="0" smtClean="0"/>
              <a:t>Copyright © 2018 Omnex Inc. </a:t>
            </a:r>
            <a:endParaRPr lang="zh-CN" altLang="en-US" dirty="0"/>
          </a:p>
        </p:txBody>
      </p:sp>
    </p:spTree>
    <p:extLst>
      <p:ext uri="{BB962C8B-B14F-4D97-AF65-F5344CB8AC3E}">
        <p14:creationId xmlns:p14="http://schemas.microsoft.com/office/powerpoint/2010/main" val="71559296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185025" y="649968"/>
            <a:ext cx="4162425" cy="3409950"/>
          </a:xfrm>
          <a:prstGeom prst="rect">
            <a:avLst/>
          </a:prstGeom>
        </p:spPr>
      </p:pic>
      <p:sp>
        <p:nvSpPr>
          <p:cNvPr id="2" name="Title 1"/>
          <p:cNvSpPr>
            <a:spLocks noGrp="1"/>
          </p:cNvSpPr>
          <p:nvPr>
            <p:ph type="title"/>
          </p:nvPr>
        </p:nvSpPr>
        <p:spPr/>
        <p:txBody>
          <a:bodyPr>
            <a:normAutofit/>
          </a:bodyPr>
          <a:lstStyle/>
          <a:p>
            <a:r>
              <a:rPr lang="en-IN" sz="4400" dirty="0" smtClean="0"/>
              <a:t>Software Prototypes </a:t>
            </a:r>
            <a:r>
              <a:rPr lang="en-US" altLang="zh-CN" sz="4400" dirty="0" smtClean="0"/>
              <a:t>/ </a:t>
            </a:r>
            <a:r>
              <a:rPr lang="zh-CN" altLang="en-US" sz="4400" dirty="0" smtClean="0"/>
              <a:t>软件原型</a:t>
            </a:r>
            <a:endParaRPr lang="en-IN" sz="4400" dirty="0"/>
          </a:p>
        </p:txBody>
      </p:sp>
      <p:sp>
        <p:nvSpPr>
          <p:cNvPr id="3" name="Text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85762494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AAD5ECD-343E-48F9-81F3-C8321E8CABA4}" type="slidenum">
              <a:rPr lang="en-US" smtClean="0"/>
              <a:t>21</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7074" y="0"/>
            <a:ext cx="9257851" cy="6858000"/>
          </a:xfrm>
          <a:prstGeom prst="rect">
            <a:avLst/>
          </a:prstGeom>
        </p:spPr>
      </p:pic>
      <p:pic>
        <p:nvPicPr>
          <p:cNvPr id="3" name="Picture 2"/>
          <p:cNvPicPr>
            <a:picLocks noChangeAspect="1"/>
          </p:cNvPicPr>
          <p:nvPr/>
        </p:nvPicPr>
        <p:blipFill>
          <a:blip r:embed="rId3"/>
          <a:stretch>
            <a:fillRect/>
          </a:stretch>
        </p:blipFill>
        <p:spPr>
          <a:xfrm>
            <a:off x="10843641" y="5129784"/>
            <a:ext cx="1149126" cy="781240"/>
          </a:xfrm>
          <a:prstGeom prst="rect">
            <a:avLst/>
          </a:prstGeom>
        </p:spPr>
      </p:pic>
    </p:spTree>
    <p:extLst>
      <p:ext uri="{BB962C8B-B14F-4D97-AF65-F5344CB8AC3E}">
        <p14:creationId xmlns:p14="http://schemas.microsoft.com/office/powerpoint/2010/main" val="9753490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AAD5ECD-343E-48F9-81F3-C8321E8CABA4}" type="slidenum">
              <a:rPr lang="en-US" smtClean="0"/>
              <a:t>22</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064" y="521208"/>
            <a:ext cx="11060582" cy="6336791"/>
          </a:xfrm>
          <a:prstGeom prst="rect">
            <a:avLst/>
          </a:prstGeom>
        </p:spPr>
      </p:pic>
      <p:pic>
        <p:nvPicPr>
          <p:cNvPr id="5" name="Picture 4"/>
          <p:cNvPicPr>
            <a:picLocks noChangeAspect="1"/>
          </p:cNvPicPr>
          <p:nvPr/>
        </p:nvPicPr>
        <p:blipFill>
          <a:blip r:embed="rId3"/>
          <a:stretch>
            <a:fillRect/>
          </a:stretch>
        </p:blipFill>
        <p:spPr>
          <a:xfrm>
            <a:off x="9344025" y="5733288"/>
            <a:ext cx="1149126" cy="781240"/>
          </a:xfrm>
          <a:prstGeom prst="rect">
            <a:avLst/>
          </a:prstGeom>
        </p:spPr>
      </p:pic>
    </p:spTree>
    <p:extLst>
      <p:ext uri="{BB962C8B-B14F-4D97-AF65-F5344CB8AC3E}">
        <p14:creationId xmlns:p14="http://schemas.microsoft.com/office/powerpoint/2010/main" val="55402128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txBox="1">
            <a:spLocks/>
          </p:cNvSpPr>
          <p:nvPr/>
        </p:nvSpPr>
        <p:spPr bwMode="auto">
          <a:xfrm>
            <a:off x="400271" y="219012"/>
            <a:ext cx="11720512" cy="73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IN" altLang="en-US" sz="2800" b="1" dirty="0">
                <a:solidFill>
                  <a:srgbClr val="548DD4"/>
                </a:solidFill>
              </a:rPr>
              <a:t>Supplier </a:t>
            </a:r>
            <a:r>
              <a:rPr lang="en-IN" altLang="en-US" sz="2800" b="1" dirty="0" smtClean="0">
                <a:solidFill>
                  <a:srgbClr val="548DD4"/>
                </a:solidFill>
              </a:rPr>
              <a:t>Dashboard </a:t>
            </a:r>
            <a:r>
              <a:rPr lang="en-US" altLang="zh-CN" sz="2800" b="1" dirty="0" smtClean="0">
                <a:solidFill>
                  <a:srgbClr val="548DD4"/>
                </a:solidFill>
              </a:rPr>
              <a:t>/ </a:t>
            </a:r>
            <a:r>
              <a:rPr lang="zh-CN" altLang="en-US" sz="2800" b="1" dirty="0" smtClean="0">
                <a:solidFill>
                  <a:srgbClr val="548DD4"/>
                </a:solidFill>
              </a:rPr>
              <a:t>供应商管理汇总表</a:t>
            </a:r>
            <a:endParaRPr lang="en-IN" altLang="en-US" sz="2800" b="1" dirty="0">
              <a:solidFill>
                <a:srgbClr val="548DD4"/>
              </a:solidFill>
            </a:endParaRPr>
          </a:p>
        </p:txBody>
      </p:sp>
      <p:grpSp>
        <p:nvGrpSpPr>
          <p:cNvPr id="165891" name="Group 42"/>
          <p:cNvGrpSpPr>
            <a:grpSpLocks/>
          </p:cNvGrpSpPr>
          <p:nvPr/>
        </p:nvGrpSpPr>
        <p:grpSpPr bwMode="auto">
          <a:xfrm>
            <a:off x="300038" y="6248401"/>
            <a:ext cx="1720850" cy="525463"/>
            <a:chOff x="298612" y="6248400"/>
            <a:chExt cx="1721323" cy="524794"/>
          </a:xfrm>
        </p:grpSpPr>
        <p:sp>
          <p:nvSpPr>
            <p:cNvPr id="12" name="Rectangle 11"/>
            <p:cNvSpPr/>
            <p:nvPr/>
          </p:nvSpPr>
          <p:spPr>
            <a:xfrm>
              <a:off x="333547" y="6248400"/>
              <a:ext cx="1646690" cy="4788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IN" dirty="0"/>
                <a:t>v</a:t>
              </a:r>
            </a:p>
          </p:txBody>
        </p:sp>
        <p:pic>
          <p:nvPicPr>
            <p:cNvPr id="165895" name="Picture 4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8612" y="6248400"/>
              <a:ext cx="1721323" cy="5247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6"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5135" y="954024"/>
            <a:ext cx="11166475" cy="789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ooter Placeholder 1"/>
          <p:cNvSpPr>
            <a:spLocks noGrp="1"/>
          </p:cNvSpPr>
          <p:nvPr>
            <p:ph type="ftr" sz="quarter" idx="11"/>
          </p:nvPr>
        </p:nvSpPr>
        <p:spPr/>
        <p:txBody>
          <a:bodyPr/>
          <a:lstStyle/>
          <a:p>
            <a:pPr>
              <a:defRPr/>
            </a:pPr>
            <a:r>
              <a:rPr lang="en-US" smtClean="0"/>
              <a:t>www.omnexsystems.com</a:t>
            </a:r>
            <a:endParaRPr lang="en-US"/>
          </a:p>
        </p:txBody>
      </p:sp>
      <p:pic>
        <p:nvPicPr>
          <p:cNvPr id="8" name="Picture 7"/>
          <p:cNvPicPr>
            <a:picLocks noChangeAspect="1"/>
          </p:cNvPicPr>
          <p:nvPr/>
        </p:nvPicPr>
        <p:blipFill>
          <a:blip r:embed="rId4"/>
          <a:stretch>
            <a:fillRect/>
          </a:stretch>
        </p:blipFill>
        <p:spPr>
          <a:xfrm>
            <a:off x="10971657" y="5193792"/>
            <a:ext cx="1149126" cy="781240"/>
          </a:xfrm>
          <a:prstGeom prst="rect">
            <a:avLst/>
          </a:prstGeom>
        </p:spPr>
      </p:pic>
    </p:spTree>
    <p:extLst>
      <p:ext uri="{BB962C8B-B14F-4D97-AF65-F5344CB8AC3E}">
        <p14:creationId xmlns:p14="http://schemas.microsoft.com/office/powerpoint/2010/main" val="11555338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64" presetClass="path" presetSubtype="0" accel="50000" decel="50000" fill="hold" nodeType="clickEffect">
                                  <p:stCondLst>
                                    <p:cond delay="0"/>
                                  </p:stCondLst>
                                  <p:childTnLst>
                                    <p:animMotion origin="layout" path="M 1.52123E-6 -7.40741E-7 L 1.52123E-6 -0.25 " pathEditMode="relative" rAng="0" ptsTypes="AA">
                                      <p:cBhvr>
                                        <p:cTn id="11" dur="2000" fill="hold"/>
                                        <p:tgtEl>
                                          <p:spTgt spid="6"/>
                                        </p:tgtEl>
                                        <p:attrNameLst>
                                          <p:attrName>ppt_x</p:attrName>
                                          <p:attrName>ppt_y</p:attrName>
                                        </p:attrNameLst>
                                      </p:cBhvr>
                                      <p:rCtr x="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AAD5ECD-343E-48F9-81F3-C8321E8CABA4}" type="slidenum">
              <a:rPr lang="en-US" smtClean="0"/>
              <a:t>24</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2376"/>
            <a:ext cx="12192000" cy="5257799"/>
          </a:xfrm>
          <a:prstGeom prst="rect">
            <a:avLst/>
          </a:prstGeom>
        </p:spPr>
      </p:pic>
      <p:pic>
        <p:nvPicPr>
          <p:cNvPr id="4" name="Picture 3"/>
          <p:cNvPicPr>
            <a:picLocks noChangeAspect="1"/>
          </p:cNvPicPr>
          <p:nvPr/>
        </p:nvPicPr>
        <p:blipFill>
          <a:blip r:embed="rId3"/>
          <a:stretch>
            <a:fillRect/>
          </a:stretch>
        </p:blipFill>
        <p:spPr>
          <a:xfrm>
            <a:off x="10843641" y="5198935"/>
            <a:ext cx="1149126" cy="781240"/>
          </a:xfrm>
          <a:prstGeom prst="rect">
            <a:avLst/>
          </a:prstGeom>
        </p:spPr>
      </p:pic>
    </p:spTree>
    <p:extLst>
      <p:ext uri="{BB962C8B-B14F-4D97-AF65-F5344CB8AC3E}">
        <p14:creationId xmlns:p14="http://schemas.microsoft.com/office/powerpoint/2010/main" val="303094476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AAD5ECD-343E-48F9-81F3-C8321E8CABA4}" type="slidenum">
              <a:rPr lang="en-US" smtClean="0"/>
              <a:t>25</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45635"/>
            <a:ext cx="12192000" cy="5148740"/>
          </a:xfrm>
          <a:prstGeom prst="rect">
            <a:avLst/>
          </a:prstGeom>
        </p:spPr>
      </p:pic>
      <p:pic>
        <p:nvPicPr>
          <p:cNvPr id="4" name="Picture 3"/>
          <p:cNvPicPr>
            <a:picLocks noChangeAspect="1"/>
          </p:cNvPicPr>
          <p:nvPr/>
        </p:nvPicPr>
        <p:blipFill>
          <a:blip r:embed="rId3"/>
          <a:stretch>
            <a:fillRect/>
          </a:stretch>
        </p:blipFill>
        <p:spPr>
          <a:xfrm>
            <a:off x="10843641" y="5129784"/>
            <a:ext cx="1149126" cy="781240"/>
          </a:xfrm>
          <a:prstGeom prst="rect">
            <a:avLst/>
          </a:prstGeom>
        </p:spPr>
      </p:pic>
    </p:spTree>
    <p:extLst>
      <p:ext uri="{BB962C8B-B14F-4D97-AF65-F5344CB8AC3E}">
        <p14:creationId xmlns:p14="http://schemas.microsoft.com/office/powerpoint/2010/main" val="392264813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AAD5ECD-343E-48F9-81F3-C8321E8CABA4}" type="slidenum">
              <a:rPr lang="en-US" smtClean="0"/>
              <a:t>26</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45635"/>
            <a:ext cx="12192000" cy="5148740"/>
          </a:xfrm>
          <a:prstGeom prst="rect">
            <a:avLst/>
          </a:prstGeom>
        </p:spPr>
      </p:pic>
      <p:pic>
        <p:nvPicPr>
          <p:cNvPr id="5" name="Picture 4"/>
          <p:cNvPicPr>
            <a:picLocks noChangeAspect="1"/>
          </p:cNvPicPr>
          <p:nvPr/>
        </p:nvPicPr>
        <p:blipFill>
          <a:blip r:embed="rId3"/>
          <a:stretch>
            <a:fillRect/>
          </a:stretch>
        </p:blipFill>
        <p:spPr>
          <a:xfrm>
            <a:off x="10843641" y="5212080"/>
            <a:ext cx="1149126" cy="781240"/>
          </a:xfrm>
          <a:prstGeom prst="rect">
            <a:avLst/>
          </a:prstGeom>
        </p:spPr>
      </p:pic>
    </p:spTree>
    <p:extLst>
      <p:ext uri="{BB962C8B-B14F-4D97-AF65-F5344CB8AC3E}">
        <p14:creationId xmlns:p14="http://schemas.microsoft.com/office/powerpoint/2010/main" val="389072414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AAD5ECD-343E-48F9-81F3-C8321E8CABA4}" type="slidenum">
              <a:rPr lang="en-US" smtClean="0"/>
              <a:t>27</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45636"/>
            <a:ext cx="12192000" cy="5148740"/>
          </a:xfrm>
          <a:prstGeom prst="rect">
            <a:avLst/>
          </a:prstGeom>
        </p:spPr>
      </p:pic>
      <p:pic>
        <p:nvPicPr>
          <p:cNvPr id="5" name="Picture 4"/>
          <p:cNvPicPr>
            <a:picLocks noChangeAspect="1"/>
          </p:cNvPicPr>
          <p:nvPr/>
        </p:nvPicPr>
        <p:blipFill>
          <a:blip r:embed="rId3"/>
          <a:stretch>
            <a:fillRect/>
          </a:stretch>
        </p:blipFill>
        <p:spPr>
          <a:xfrm>
            <a:off x="11042874" y="5193792"/>
            <a:ext cx="1149126" cy="781240"/>
          </a:xfrm>
          <a:prstGeom prst="rect">
            <a:avLst/>
          </a:prstGeom>
        </p:spPr>
      </p:pic>
    </p:spTree>
    <p:extLst>
      <p:ext uri="{BB962C8B-B14F-4D97-AF65-F5344CB8AC3E}">
        <p14:creationId xmlns:p14="http://schemas.microsoft.com/office/powerpoint/2010/main" val="16138484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AAD5ECD-343E-48F9-81F3-C8321E8CABA4}" type="slidenum">
              <a:rPr lang="en-US" smtClean="0"/>
              <a:t>28</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45635"/>
            <a:ext cx="12192000" cy="5148740"/>
          </a:xfrm>
          <a:prstGeom prst="rect">
            <a:avLst/>
          </a:prstGeom>
        </p:spPr>
      </p:pic>
      <p:pic>
        <p:nvPicPr>
          <p:cNvPr id="5" name="Picture 4"/>
          <p:cNvPicPr>
            <a:picLocks noChangeAspect="1"/>
          </p:cNvPicPr>
          <p:nvPr/>
        </p:nvPicPr>
        <p:blipFill>
          <a:blip r:embed="rId3"/>
          <a:stretch>
            <a:fillRect/>
          </a:stretch>
        </p:blipFill>
        <p:spPr>
          <a:xfrm>
            <a:off x="10843641" y="5175504"/>
            <a:ext cx="1149126" cy="781240"/>
          </a:xfrm>
          <a:prstGeom prst="rect">
            <a:avLst/>
          </a:prstGeom>
        </p:spPr>
      </p:pic>
    </p:spTree>
    <p:extLst>
      <p:ext uri="{BB962C8B-B14F-4D97-AF65-F5344CB8AC3E}">
        <p14:creationId xmlns:p14="http://schemas.microsoft.com/office/powerpoint/2010/main" val="371913209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AAD5ECD-343E-48F9-81F3-C8321E8CABA4}" type="slidenum">
              <a:rPr lang="en-US" smtClean="0"/>
              <a:t>29</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45635"/>
            <a:ext cx="12192000" cy="5148740"/>
          </a:xfrm>
          <a:prstGeom prst="rect">
            <a:avLst/>
          </a:prstGeom>
        </p:spPr>
      </p:pic>
      <p:pic>
        <p:nvPicPr>
          <p:cNvPr id="5" name="Picture 4"/>
          <p:cNvPicPr>
            <a:picLocks noChangeAspect="1"/>
          </p:cNvPicPr>
          <p:nvPr/>
        </p:nvPicPr>
        <p:blipFill>
          <a:blip r:embed="rId3"/>
          <a:stretch>
            <a:fillRect/>
          </a:stretch>
        </p:blipFill>
        <p:spPr>
          <a:xfrm>
            <a:off x="10752201" y="5013135"/>
            <a:ext cx="1149126" cy="781240"/>
          </a:xfrm>
          <a:prstGeom prst="rect">
            <a:avLst/>
          </a:prstGeom>
        </p:spPr>
      </p:pic>
    </p:spTree>
    <p:extLst>
      <p:ext uri="{BB962C8B-B14F-4D97-AF65-F5344CB8AC3E}">
        <p14:creationId xmlns:p14="http://schemas.microsoft.com/office/powerpoint/2010/main" val="39469590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Omnex Project Org Chart </a:t>
            </a:r>
            <a:r>
              <a:rPr lang="en-US" altLang="zh-CN" dirty="0" smtClean="0"/>
              <a:t>/ </a:t>
            </a:r>
            <a:r>
              <a:rPr lang="zh-CN" altLang="en-US" dirty="0" smtClean="0"/>
              <a:t>奥曼克项目组织架构图</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191222925"/>
              </p:ext>
            </p:extLst>
          </p:nvPr>
        </p:nvGraphicFramePr>
        <p:xfrm>
          <a:off x="377374" y="1143753"/>
          <a:ext cx="11475429" cy="4574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Flowchart: Process 6"/>
          <p:cNvSpPr/>
          <p:nvPr/>
        </p:nvSpPr>
        <p:spPr>
          <a:xfrm>
            <a:off x="2642330" y="5999810"/>
            <a:ext cx="7544948" cy="561746"/>
          </a:xfrm>
          <a:prstGeom prst="flowChart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Development Team will be based out of Shanghai, India &amp; USA.</a:t>
            </a:r>
          </a:p>
          <a:p>
            <a:pPr algn="ctr"/>
            <a:r>
              <a:rPr lang="zh-CN" altLang="en-US" dirty="0"/>
              <a:t>开</a:t>
            </a:r>
            <a:r>
              <a:rPr lang="zh-CN" altLang="en-US" dirty="0" smtClean="0"/>
              <a:t>发团队将在上海，印度和美国</a:t>
            </a:r>
            <a:endParaRPr lang="en-US" dirty="0"/>
          </a:p>
        </p:txBody>
      </p:sp>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62304" y="2151344"/>
            <a:ext cx="616895" cy="616895"/>
          </a:xfrm>
          <a:prstGeom prst="rect">
            <a:avLst/>
          </a:prstGeom>
        </p:spPr>
      </p:pic>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34079" y="2160869"/>
            <a:ext cx="616895" cy="616895"/>
          </a:xfrm>
          <a:prstGeom prst="rect">
            <a:avLst/>
          </a:prstGeom>
        </p:spPr>
      </p:pic>
      <p:pic>
        <p:nvPicPr>
          <p:cNvPr id="9" name="Picture 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21763" y="3122743"/>
            <a:ext cx="616895" cy="616895"/>
          </a:xfrm>
          <a:prstGeom prst="rect">
            <a:avLst/>
          </a:prstGeom>
        </p:spPr>
      </p:pic>
      <p:pic>
        <p:nvPicPr>
          <p:cNvPr id="10" name="Picture 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741009" y="3122743"/>
            <a:ext cx="616895" cy="616895"/>
          </a:xfrm>
          <a:prstGeom prst="rect">
            <a:avLst/>
          </a:prstGeom>
        </p:spPr>
      </p:pic>
      <p:pic>
        <p:nvPicPr>
          <p:cNvPr id="11" name="Picture 1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665059" y="3122743"/>
            <a:ext cx="616895" cy="616895"/>
          </a:xfrm>
          <a:prstGeom prst="rect">
            <a:avLst/>
          </a:prstGeom>
        </p:spPr>
      </p:pic>
      <p:pic>
        <p:nvPicPr>
          <p:cNvPr id="12" name="Picture 11"/>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22982" y="4093141"/>
            <a:ext cx="616895" cy="616895"/>
          </a:xfrm>
          <a:prstGeom prst="rect">
            <a:avLst/>
          </a:prstGeom>
          <a:noFill/>
          <a:ln>
            <a:noFill/>
          </a:ln>
        </p:spPr>
      </p:pic>
      <p:pic>
        <p:nvPicPr>
          <p:cNvPr id="13" name="Picture 1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471704" y="5073159"/>
            <a:ext cx="616895" cy="616895"/>
          </a:xfrm>
          <a:prstGeom prst="rect">
            <a:avLst/>
          </a:prstGeom>
          <a:noFill/>
          <a:ln>
            <a:noFill/>
          </a:ln>
        </p:spPr>
      </p:pic>
      <p:pic>
        <p:nvPicPr>
          <p:cNvPr id="14" name="Picture 13"/>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414804" y="5073159"/>
            <a:ext cx="616895" cy="616895"/>
          </a:xfrm>
          <a:prstGeom prst="rect">
            <a:avLst/>
          </a:prstGeom>
          <a:noFill/>
          <a:ln>
            <a:noFill/>
          </a:ln>
        </p:spPr>
      </p:pic>
      <p:pic>
        <p:nvPicPr>
          <p:cNvPr id="15" name="Picture 1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334163" y="3122743"/>
            <a:ext cx="616895" cy="616895"/>
          </a:xfrm>
          <a:prstGeom prst="rect">
            <a:avLst/>
          </a:prstGeom>
        </p:spPr>
      </p:pic>
      <p:pic>
        <p:nvPicPr>
          <p:cNvPr id="16" name="Picture 15"/>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5467255" y="4093142"/>
            <a:ext cx="616895" cy="616895"/>
          </a:xfrm>
          <a:prstGeom prst="rect">
            <a:avLst/>
          </a:prstGeom>
        </p:spPr>
      </p:pic>
      <p:sp>
        <p:nvSpPr>
          <p:cNvPr id="3" name="Slide Number Placeholder 2"/>
          <p:cNvSpPr>
            <a:spLocks noGrp="1"/>
          </p:cNvSpPr>
          <p:nvPr>
            <p:ph type="sldNum" sz="quarter" idx="12"/>
          </p:nvPr>
        </p:nvSpPr>
        <p:spPr/>
        <p:txBody>
          <a:bodyPr/>
          <a:lstStyle/>
          <a:p>
            <a:fld id="{4AAD5ECD-343E-48F9-81F3-C8321E8CABA4}" type="slidenum">
              <a:rPr lang="en-US" smtClean="0"/>
              <a:t>3</a:t>
            </a:fld>
            <a:endParaRPr lang="en-US" dirty="0"/>
          </a:p>
        </p:txBody>
      </p:sp>
      <p:pic>
        <p:nvPicPr>
          <p:cNvPr id="6" name="Picture 5"/>
          <p:cNvPicPr>
            <a:picLocks noChangeAspect="1"/>
          </p:cNvPicPr>
          <p:nvPr/>
        </p:nvPicPr>
        <p:blipFill>
          <a:blip r:embed="rId17"/>
          <a:stretch>
            <a:fillRect/>
          </a:stretch>
        </p:blipFill>
        <p:spPr>
          <a:xfrm>
            <a:off x="3633939" y="1154444"/>
            <a:ext cx="1828365" cy="662451"/>
          </a:xfrm>
          <a:prstGeom prst="rect">
            <a:avLst/>
          </a:prstGeom>
        </p:spPr>
      </p:pic>
      <p:pic>
        <p:nvPicPr>
          <p:cNvPr id="20" name="Picture 12"/>
          <p:cNvPicPr>
            <a:picLocks noChangeAspect="1"/>
          </p:cNvPicPr>
          <p:nvPr/>
        </p:nvPicPr>
        <p:blipFill>
          <a:blip r:embed="rId18" cstate="print">
            <a:extLst>
              <a:ext uri="{BEBA8EAE-BF5A-486C-A8C5-ECC9F3942E4B}">
                <a14:imgProps xmlns:a14="http://schemas.microsoft.com/office/drawing/2010/main">
                  <a14:imgLayer r:embed="rId19">
                    <a14:imgEffect>
                      <a14:saturation sat="200000"/>
                    </a14:imgEffect>
                  </a14:imgLayer>
                </a14:imgProps>
              </a:ext>
              <a:ext uri="{28A0092B-C50C-407E-A947-70E740481C1C}">
                <a14:useLocalDpi xmlns:a14="http://schemas.microsoft.com/office/drawing/2010/main" val="0"/>
              </a:ext>
            </a:extLst>
          </a:blip>
          <a:stretch>
            <a:fillRect/>
          </a:stretch>
        </p:blipFill>
        <p:spPr>
          <a:xfrm>
            <a:off x="1090938" y="5073159"/>
            <a:ext cx="553585" cy="612969"/>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41298357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AAD5ECD-343E-48F9-81F3-C8321E8CABA4}" type="slidenum">
              <a:rPr lang="en-US" smtClean="0"/>
              <a:t>30</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45635"/>
            <a:ext cx="12192000" cy="5148740"/>
          </a:xfrm>
          <a:prstGeom prst="rect">
            <a:avLst/>
          </a:prstGeom>
        </p:spPr>
      </p:pic>
      <p:pic>
        <p:nvPicPr>
          <p:cNvPr id="5" name="Picture 4"/>
          <p:cNvPicPr>
            <a:picLocks noChangeAspect="1"/>
          </p:cNvPicPr>
          <p:nvPr/>
        </p:nvPicPr>
        <p:blipFill>
          <a:blip r:embed="rId3"/>
          <a:stretch>
            <a:fillRect/>
          </a:stretch>
        </p:blipFill>
        <p:spPr>
          <a:xfrm>
            <a:off x="10843641" y="5129784"/>
            <a:ext cx="1149126" cy="781240"/>
          </a:xfrm>
          <a:prstGeom prst="rect">
            <a:avLst/>
          </a:prstGeom>
        </p:spPr>
      </p:pic>
    </p:spTree>
    <p:extLst>
      <p:ext uri="{BB962C8B-B14F-4D97-AF65-F5344CB8AC3E}">
        <p14:creationId xmlns:p14="http://schemas.microsoft.com/office/powerpoint/2010/main" val="2140886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6795" y="737317"/>
            <a:ext cx="9441726" cy="5310970"/>
          </a:xfrm>
          <a:prstGeom prst="rect">
            <a:avLst/>
          </a:prstGeom>
        </p:spPr>
      </p:pic>
      <p:sp>
        <p:nvSpPr>
          <p:cNvPr id="2" name="Slide Number Placeholder 1"/>
          <p:cNvSpPr>
            <a:spLocks noGrp="1"/>
          </p:cNvSpPr>
          <p:nvPr>
            <p:ph type="sldNum" sz="quarter" idx="12"/>
          </p:nvPr>
        </p:nvSpPr>
        <p:spPr/>
        <p:txBody>
          <a:bodyPr/>
          <a:lstStyle/>
          <a:p>
            <a:fld id="{4AAD5ECD-343E-48F9-81F3-C8321E8CABA4}" type="slidenum">
              <a:rPr lang="en-US" smtClean="0"/>
              <a:t>31</a:t>
            </a:fld>
            <a:endParaRPr lang="en-US" dirty="0"/>
          </a:p>
        </p:txBody>
      </p:sp>
      <p:sp>
        <p:nvSpPr>
          <p:cNvPr id="3" name="TextBox 2"/>
          <p:cNvSpPr txBox="1"/>
          <p:nvPr/>
        </p:nvSpPr>
        <p:spPr>
          <a:xfrm>
            <a:off x="4462272" y="192024"/>
            <a:ext cx="5047488" cy="523220"/>
          </a:xfrm>
          <a:prstGeom prst="rect">
            <a:avLst/>
          </a:prstGeom>
          <a:noFill/>
        </p:spPr>
        <p:txBody>
          <a:bodyPr wrap="square" rtlCol="0">
            <a:spAutoFit/>
          </a:bodyPr>
          <a:lstStyle/>
          <a:p>
            <a:r>
              <a:rPr lang="en-US" altLang="zh-CN" sz="2800" b="1" dirty="0">
                <a:solidFill>
                  <a:srgbClr val="548DD4"/>
                </a:solidFill>
                <a:latin typeface="Calibri" panose="020F0502020204030204" pitchFamily="34" charset="0"/>
              </a:rPr>
              <a:t>Project Charter/ </a:t>
            </a:r>
            <a:r>
              <a:rPr lang="zh-CN" altLang="en-US" sz="2800" b="1" dirty="0" smtClean="0">
                <a:solidFill>
                  <a:srgbClr val="548DD4"/>
                </a:solidFill>
                <a:latin typeface="Calibri" panose="020F0502020204030204" pitchFamily="34" charset="0"/>
              </a:rPr>
              <a:t>项目初始化</a:t>
            </a:r>
            <a:endParaRPr lang="en-IN" sz="2800" b="1" dirty="0">
              <a:solidFill>
                <a:srgbClr val="548DD4"/>
              </a:solidFill>
              <a:latin typeface="Calibri" panose="020F0502020204030204" pitchFamily="34" charset="0"/>
            </a:endParaRPr>
          </a:p>
        </p:txBody>
      </p:sp>
      <p:pic>
        <p:nvPicPr>
          <p:cNvPr id="7" name="Picture 6"/>
          <p:cNvPicPr>
            <a:picLocks noChangeAspect="1"/>
          </p:cNvPicPr>
          <p:nvPr/>
        </p:nvPicPr>
        <p:blipFill>
          <a:blip r:embed="rId3"/>
          <a:stretch>
            <a:fillRect/>
          </a:stretch>
        </p:blipFill>
        <p:spPr>
          <a:xfrm>
            <a:off x="10843641" y="5129784"/>
            <a:ext cx="1149126" cy="781240"/>
          </a:xfrm>
          <a:prstGeom prst="rect">
            <a:avLst/>
          </a:prstGeom>
        </p:spPr>
      </p:pic>
    </p:spTree>
    <p:extLst>
      <p:ext uri="{BB962C8B-B14F-4D97-AF65-F5344CB8AC3E}">
        <p14:creationId xmlns:p14="http://schemas.microsoft.com/office/powerpoint/2010/main" val="24753811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AAD5ECD-343E-48F9-81F3-C8321E8CABA4}" type="slidenum">
              <a:rPr lang="en-US" smtClean="0"/>
              <a:t>32</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49808"/>
            <a:ext cx="12192000" cy="5044567"/>
          </a:xfrm>
          <a:prstGeom prst="rect">
            <a:avLst/>
          </a:prstGeom>
        </p:spPr>
      </p:pic>
      <p:sp>
        <p:nvSpPr>
          <p:cNvPr id="6" name="TextBox 5"/>
          <p:cNvSpPr txBox="1"/>
          <p:nvPr/>
        </p:nvSpPr>
        <p:spPr>
          <a:xfrm>
            <a:off x="4462272" y="192024"/>
            <a:ext cx="5047488" cy="523220"/>
          </a:xfrm>
          <a:prstGeom prst="rect">
            <a:avLst/>
          </a:prstGeom>
          <a:noFill/>
        </p:spPr>
        <p:txBody>
          <a:bodyPr wrap="square" rtlCol="0">
            <a:spAutoFit/>
          </a:bodyPr>
          <a:lstStyle/>
          <a:p>
            <a:r>
              <a:rPr lang="en-US" altLang="zh-CN" sz="2800" b="1" dirty="0" smtClean="0">
                <a:solidFill>
                  <a:srgbClr val="548DD4"/>
                </a:solidFill>
                <a:latin typeface="Calibri" panose="020F0502020204030204" pitchFamily="34" charset="0"/>
              </a:rPr>
              <a:t>My Activities/</a:t>
            </a:r>
            <a:r>
              <a:rPr lang="zh-CN" altLang="en-US" sz="2800" b="1" dirty="0" smtClean="0">
                <a:solidFill>
                  <a:srgbClr val="548DD4"/>
                </a:solidFill>
                <a:latin typeface="Calibri" panose="020F0502020204030204" pitchFamily="34" charset="0"/>
              </a:rPr>
              <a:t>我的任务列表</a:t>
            </a:r>
            <a:endParaRPr lang="en-IN" sz="2800" b="1" dirty="0">
              <a:solidFill>
                <a:srgbClr val="548DD4"/>
              </a:solidFill>
              <a:latin typeface="Calibri" panose="020F0502020204030204" pitchFamily="34" charset="0"/>
            </a:endParaRPr>
          </a:p>
        </p:txBody>
      </p:sp>
      <p:pic>
        <p:nvPicPr>
          <p:cNvPr id="7" name="Picture 6"/>
          <p:cNvPicPr>
            <a:picLocks noChangeAspect="1"/>
          </p:cNvPicPr>
          <p:nvPr/>
        </p:nvPicPr>
        <p:blipFill>
          <a:blip r:embed="rId3"/>
          <a:stretch>
            <a:fillRect/>
          </a:stretch>
        </p:blipFill>
        <p:spPr>
          <a:xfrm>
            <a:off x="10843641" y="5129784"/>
            <a:ext cx="1149126" cy="781240"/>
          </a:xfrm>
          <a:prstGeom prst="rect">
            <a:avLst/>
          </a:prstGeom>
        </p:spPr>
      </p:pic>
    </p:spTree>
    <p:extLst>
      <p:ext uri="{BB962C8B-B14F-4D97-AF65-F5344CB8AC3E}">
        <p14:creationId xmlns:p14="http://schemas.microsoft.com/office/powerpoint/2010/main" val="409577920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AAD5ECD-343E-48F9-81F3-C8321E8CABA4}" type="slidenum">
              <a:rPr lang="en-US" smtClean="0"/>
              <a:t>33</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04671"/>
            <a:ext cx="12192000" cy="4989703"/>
          </a:xfrm>
          <a:prstGeom prst="rect">
            <a:avLst/>
          </a:prstGeom>
        </p:spPr>
      </p:pic>
      <p:pic>
        <p:nvPicPr>
          <p:cNvPr id="5" name="Picture 4"/>
          <p:cNvPicPr>
            <a:picLocks noChangeAspect="1"/>
          </p:cNvPicPr>
          <p:nvPr/>
        </p:nvPicPr>
        <p:blipFill>
          <a:blip r:embed="rId3"/>
          <a:stretch>
            <a:fillRect/>
          </a:stretch>
        </p:blipFill>
        <p:spPr>
          <a:xfrm>
            <a:off x="10843641" y="5129784"/>
            <a:ext cx="1149126" cy="781240"/>
          </a:xfrm>
          <a:prstGeom prst="rect">
            <a:avLst/>
          </a:prstGeom>
        </p:spPr>
      </p:pic>
    </p:spTree>
    <p:extLst>
      <p:ext uri="{BB962C8B-B14F-4D97-AF65-F5344CB8AC3E}">
        <p14:creationId xmlns:p14="http://schemas.microsoft.com/office/powerpoint/2010/main" val="40703526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7074" y="0"/>
            <a:ext cx="9257850" cy="6858000"/>
          </a:xfrm>
          <a:prstGeom prst="rect">
            <a:avLst/>
          </a:prstGeom>
        </p:spPr>
      </p:pic>
      <p:sp>
        <p:nvSpPr>
          <p:cNvPr id="2" name="Slide Number Placeholder 1"/>
          <p:cNvSpPr>
            <a:spLocks noGrp="1"/>
          </p:cNvSpPr>
          <p:nvPr>
            <p:ph type="sldNum" sz="quarter" idx="12"/>
          </p:nvPr>
        </p:nvSpPr>
        <p:spPr/>
        <p:txBody>
          <a:bodyPr/>
          <a:lstStyle/>
          <a:p>
            <a:fld id="{4AAD5ECD-343E-48F9-81F3-C8321E8CABA4}" type="slidenum">
              <a:rPr lang="en-US" smtClean="0"/>
              <a:t>34</a:t>
            </a:fld>
            <a:endParaRPr lang="en-US" dirty="0"/>
          </a:p>
        </p:txBody>
      </p:sp>
      <p:pic>
        <p:nvPicPr>
          <p:cNvPr id="4" name="Picture 3"/>
          <p:cNvPicPr>
            <a:picLocks noChangeAspect="1"/>
          </p:cNvPicPr>
          <p:nvPr/>
        </p:nvPicPr>
        <p:blipFill>
          <a:blip r:embed="rId3"/>
          <a:stretch>
            <a:fillRect/>
          </a:stretch>
        </p:blipFill>
        <p:spPr>
          <a:xfrm>
            <a:off x="10724924" y="4111041"/>
            <a:ext cx="1079980" cy="1628152"/>
          </a:xfrm>
          <a:prstGeom prst="rect">
            <a:avLst/>
          </a:prstGeom>
        </p:spPr>
      </p:pic>
    </p:spTree>
    <p:extLst>
      <p:ext uri="{BB962C8B-B14F-4D97-AF65-F5344CB8AC3E}">
        <p14:creationId xmlns:p14="http://schemas.microsoft.com/office/powerpoint/2010/main" val="230190343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AAD5ECD-343E-48F9-81F3-C8321E8CABA4}" type="slidenum">
              <a:rPr lang="en-US" smtClean="0"/>
              <a:t>35</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836" y="0"/>
            <a:ext cx="11970328" cy="6858000"/>
          </a:xfrm>
          <a:prstGeom prst="rect">
            <a:avLst/>
          </a:prstGeom>
        </p:spPr>
      </p:pic>
      <p:pic>
        <p:nvPicPr>
          <p:cNvPr id="5" name="Picture 4"/>
          <p:cNvPicPr>
            <a:picLocks noChangeAspect="1"/>
          </p:cNvPicPr>
          <p:nvPr/>
        </p:nvPicPr>
        <p:blipFill>
          <a:blip r:embed="rId3"/>
          <a:stretch>
            <a:fillRect/>
          </a:stretch>
        </p:blipFill>
        <p:spPr>
          <a:xfrm>
            <a:off x="10496324" y="5229848"/>
            <a:ext cx="1079980" cy="1628152"/>
          </a:xfrm>
          <a:prstGeom prst="rect">
            <a:avLst/>
          </a:prstGeom>
        </p:spPr>
      </p:pic>
    </p:spTree>
    <p:extLst>
      <p:ext uri="{BB962C8B-B14F-4D97-AF65-F5344CB8AC3E}">
        <p14:creationId xmlns:p14="http://schemas.microsoft.com/office/powerpoint/2010/main" val="308025099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AAD5ECD-343E-48F9-81F3-C8321E8CABA4}" type="slidenum">
              <a:rPr lang="en-US" smtClean="0"/>
              <a:t>36</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45635"/>
            <a:ext cx="12192000" cy="5104290"/>
          </a:xfrm>
          <a:prstGeom prst="rect">
            <a:avLst/>
          </a:prstGeom>
        </p:spPr>
      </p:pic>
      <p:pic>
        <p:nvPicPr>
          <p:cNvPr id="5" name="Picture 4"/>
          <p:cNvPicPr>
            <a:picLocks noChangeAspect="1"/>
          </p:cNvPicPr>
          <p:nvPr/>
        </p:nvPicPr>
        <p:blipFill>
          <a:blip r:embed="rId3"/>
          <a:stretch>
            <a:fillRect/>
          </a:stretch>
        </p:blipFill>
        <p:spPr>
          <a:xfrm>
            <a:off x="10944380" y="3983025"/>
            <a:ext cx="1079980" cy="1628152"/>
          </a:xfrm>
          <a:prstGeom prst="rect">
            <a:avLst/>
          </a:prstGeom>
        </p:spPr>
      </p:pic>
    </p:spTree>
    <p:extLst>
      <p:ext uri="{BB962C8B-B14F-4D97-AF65-F5344CB8AC3E}">
        <p14:creationId xmlns:p14="http://schemas.microsoft.com/office/powerpoint/2010/main" val="71810611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AAD5ECD-343E-48F9-81F3-C8321E8CABA4}" type="slidenum">
              <a:rPr lang="en-US" smtClean="0"/>
              <a:t>37</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3232"/>
            <a:ext cx="12192000" cy="5081143"/>
          </a:xfrm>
          <a:prstGeom prst="rect">
            <a:avLst/>
          </a:prstGeom>
        </p:spPr>
      </p:pic>
      <p:pic>
        <p:nvPicPr>
          <p:cNvPr id="5" name="Picture 4"/>
          <p:cNvPicPr>
            <a:picLocks noChangeAspect="1"/>
          </p:cNvPicPr>
          <p:nvPr/>
        </p:nvPicPr>
        <p:blipFill>
          <a:blip r:embed="rId3"/>
          <a:stretch>
            <a:fillRect/>
          </a:stretch>
        </p:blipFill>
        <p:spPr>
          <a:xfrm>
            <a:off x="11026676" y="4166223"/>
            <a:ext cx="1079980" cy="1628152"/>
          </a:xfrm>
          <a:prstGeom prst="rect">
            <a:avLst/>
          </a:prstGeom>
        </p:spPr>
      </p:pic>
    </p:spTree>
    <p:extLst>
      <p:ext uri="{BB962C8B-B14F-4D97-AF65-F5344CB8AC3E}">
        <p14:creationId xmlns:p14="http://schemas.microsoft.com/office/powerpoint/2010/main" val="301759070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AAD5ECD-343E-48F9-81F3-C8321E8CABA4}" type="slidenum">
              <a:rPr lang="en-US" smtClean="0"/>
              <a:t>38</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3232"/>
            <a:ext cx="12192000" cy="5081143"/>
          </a:xfrm>
          <a:prstGeom prst="rect">
            <a:avLst/>
          </a:prstGeom>
        </p:spPr>
      </p:pic>
      <p:pic>
        <p:nvPicPr>
          <p:cNvPr id="4" name="Picture 3"/>
          <p:cNvPicPr>
            <a:picLocks noChangeAspect="1"/>
          </p:cNvPicPr>
          <p:nvPr/>
        </p:nvPicPr>
        <p:blipFill>
          <a:blip r:embed="rId3"/>
          <a:stretch>
            <a:fillRect/>
          </a:stretch>
        </p:blipFill>
        <p:spPr>
          <a:xfrm>
            <a:off x="11112020" y="4357929"/>
            <a:ext cx="1079980" cy="1628152"/>
          </a:xfrm>
          <a:prstGeom prst="rect">
            <a:avLst/>
          </a:prstGeom>
        </p:spPr>
      </p:pic>
    </p:spTree>
    <p:extLst>
      <p:ext uri="{BB962C8B-B14F-4D97-AF65-F5344CB8AC3E}">
        <p14:creationId xmlns:p14="http://schemas.microsoft.com/office/powerpoint/2010/main" val="289673311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AAD5ECD-343E-48F9-81F3-C8321E8CABA4}" type="slidenum">
              <a:rPr lang="en-US" smtClean="0"/>
              <a:t>39</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77240"/>
            <a:ext cx="12192000" cy="5017135"/>
          </a:xfrm>
          <a:prstGeom prst="rect">
            <a:avLst/>
          </a:prstGeom>
        </p:spPr>
      </p:pic>
      <p:pic>
        <p:nvPicPr>
          <p:cNvPr id="5" name="Picture 4"/>
          <p:cNvPicPr>
            <a:picLocks noChangeAspect="1"/>
          </p:cNvPicPr>
          <p:nvPr/>
        </p:nvPicPr>
        <p:blipFill>
          <a:blip r:embed="rId3"/>
          <a:stretch>
            <a:fillRect/>
          </a:stretch>
        </p:blipFill>
        <p:spPr>
          <a:xfrm>
            <a:off x="11112020" y="4385361"/>
            <a:ext cx="1079980" cy="1628152"/>
          </a:xfrm>
          <a:prstGeom prst="rect">
            <a:avLst/>
          </a:prstGeom>
        </p:spPr>
      </p:pic>
    </p:spTree>
    <p:extLst>
      <p:ext uri="{BB962C8B-B14F-4D97-AF65-F5344CB8AC3E}">
        <p14:creationId xmlns:p14="http://schemas.microsoft.com/office/powerpoint/2010/main" val="4318231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Yanfeng Visteon Project Team</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479961982"/>
              </p:ext>
            </p:extLst>
          </p:nvPr>
        </p:nvGraphicFramePr>
        <p:xfrm>
          <a:off x="355600" y="1325563"/>
          <a:ext cx="10515600" cy="2966720"/>
        </p:xfrm>
        <a:graphic>
          <a:graphicData uri="http://schemas.openxmlformats.org/drawingml/2006/table">
            <a:tbl>
              <a:tblPr firstRow="1" bandRow="1">
                <a:tableStyleId>{21E4AEA4-8DFA-4A89-87EB-49C32662AFE0}</a:tableStyleId>
              </a:tblPr>
              <a:tblGrid>
                <a:gridCol w="3505200">
                  <a:extLst>
                    <a:ext uri="{9D8B030D-6E8A-4147-A177-3AD203B41FA5}">
                      <a16:colId xmlns:a16="http://schemas.microsoft.com/office/drawing/2014/main" val="20000"/>
                    </a:ext>
                  </a:extLst>
                </a:gridCol>
                <a:gridCol w="3505200">
                  <a:extLst>
                    <a:ext uri="{9D8B030D-6E8A-4147-A177-3AD203B41FA5}">
                      <a16:colId xmlns:a16="http://schemas.microsoft.com/office/drawing/2014/main" val="20001"/>
                    </a:ext>
                  </a:extLst>
                </a:gridCol>
                <a:gridCol w="3505200">
                  <a:extLst>
                    <a:ext uri="{9D8B030D-6E8A-4147-A177-3AD203B41FA5}">
                      <a16:colId xmlns:a16="http://schemas.microsoft.com/office/drawing/2014/main" val="20002"/>
                    </a:ext>
                  </a:extLst>
                </a:gridCol>
              </a:tblGrid>
              <a:tr h="370840">
                <a:tc>
                  <a:txBody>
                    <a:bodyPr/>
                    <a:lstStyle/>
                    <a:p>
                      <a:r>
                        <a:rPr lang="en-US" dirty="0" smtClean="0"/>
                        <a:t>Site </a:t>
                      </a:r>
                      <a:r>
                        <a:rPr lang="en-US" altLang="zh-CN" dirty="0" smtClean="0"/>
                        <a:t>/ </a:t>
                      </a:r>
                      <a:r>
                        <a:rPr lang="zh-CN" altLang="en-US" dirty="0" smtClean="0"/>
                        <a:t>站点</a:t>
                      </a:r>
                      <a:endParaRPr lang="en-US" dirty="0"/>
                    </a:p>
                  </a:txBody>
                  <a:tcPr/>
                </a:tc>
                <a:tc>
                  <a:txBody>
                    <a:bodyPr/>
                    <a:lstStyle/>
                    <a:p>
                      <a:r>
                        <a:rPr lang="en-US" dirty="0" smtClean="0"/>
                        <a:t>Name </a:t>
                      </a:r>
                      <a:r>
                        <a:rPr lang="en-US" altLang="zh-CN" dirty="0" smtClean="0"/>
                        <a:t>/ </a:t>
                      </a:r>
                      <a:r>
                        <a:rPr lang="zh-CN" altLang="en-US" dirty="0" smtClean="0"/>
                        <a:t>名称</a:t>
                      </a:r>
                      <a:endParaRPr lang="en-US" dirty="0"/>
                    </a:p>
                  </a:txBody>
                  <a:tcPr/>
                </a:tc>
                <a:tc>
                  <a:txBody>
                    <a:bodyPr/>
                    <a:lstStyle/>
                    <a:p>
                      <a:r>
                        <a:rPr lang="en-US" dirty="0" smtClean="0"/>
                        <a:t>Project </a:t>
                      </a:r>
                      <a:r>
                        <a:rPr lang="en-US" altLang="zh-CN" dirty="0" smtClean="0"/>
                        <a:t>role / </a:t>
                      </a:r>
                      <a:r>
                        <a:rPr lang="zh-CN" altLang="en-US" dirty="0" smtClean="0"/>
                        <a:t>项目角色</a:t>
                      </a:r>
                      <a:endParaRPr lang="en-US" dirty="0"/>
                    </a:p>
                  </a:txBody>
                  <a:tcPr/>
                </a:tc>
                <a:extLst>
                  <a:ext uri="{0D108BD9-81ED-4DB2-BD59-A6C34878D82A}">
                    <a16:rowId xmlns:a16="http://schemas.microsoft.com/office/drawing/2014/main" val="10000"/>
                  </a:ext>
                </a:extLst>
              </a:tr>
              <a:tr h="370840">
                <a:tc rowSpan="6">
                  <a:txBody>
                    <a:bodyPr/>
                    <a:lstStyle/>
                    <a:p>
                      <a:r>
                        <a:rPr lang="en-US" dirty="0" smtClean="0"/>
                        <a:t>Songjiang</a:t>
                      </a:r>
                      <a:endParaRPr lang="en-US" dirty="0"/>
                    </a:p>
                  </a:txBody>
                  <a:tcPr/>
                </a:tc>
                <a:tc>
                  <a:txBody>
                    <a:bodyPr/>
                    <a:lstStyle/>
                    <a:p>
                      <a:pPr algn="ctr" fontAlgn="ctr"/>
                      <a:r>
                        <a:rPr lang="en-US" sz="1400" u="none" strike="noStrike" dirty="0">
                          <a:effectLst/>
                        </a:rPr>
                        <a:t>Li Zhuo</a:t>
                      </a:r>
                      <a:endParaRPr lang="en-US" sz="1400" b="0" i="0" u="none" strike="noStrike" dirty="0">
                        <a:solidFill>
                          <a:srgbClr val="000000"/>
                        </a:solidFill>
                        <a:effectLst/>
                        <a:latin typeface="华文楷体"/>
                      </a:endParaRPr>
                    </a:p>
                  </a:txBody>
                  <a:tcPr marL="0" marR="0" marT="0" marB="0" anchor="ctr"/>
                </a:tc>
                <a:tc>
                  <a:txBody>
                    <a:bodyPr/>
                    <a:lstStyle/>
                    <a:p>
                      <a:pPr algn="ctr" fontAlgn="ctr"/>
                      <a:r>
                        <a:rPr lang="en-US" sz="1400" u="none" strike="noStrike" dirty="0">
                          <a:effectLst/>
                        </a:rPr>
                        <a:t>Project Lead</a:t>
                      </a:r>
                      <a:endParaRPr lang="en-US" sz="1400" b="0" i="0" u="none" strike="noStrike" dirty="0">
                        <a:solidFill>
                          <a:srgbClr val="000000"/>
                        </a:solidFill>
                        <a:effectLst/>
                        <a:latin typeface="华文楷体"/>
                      </a:endParaRPr>
                    </a:p>
                  </a:txBody>
                  <a:tcPr marL="0" marR="0" marT="0" marB="0" anchor="ctr"/>
                </a:tc>
                <a:extLst>
                  <a:ext uri="{0D108BD9-81ED-4DB2-BD59-A6C34878D82A}">
                    <a16:rowId xmlns:a16="http://schemas.microsoft.com/office/drawing/2014/main" val="10001"/>
                  </a:ext>
                </a:extLst>
              </a:tr>
              <a:tr h="370840">
                <a:tc vMerge="1">
                  <a:txBody>
                    <a:bodyPr/>
                    <a:lstStyle/>
                    <a:p>
                      <a:endParaRPr lang="en-US" dirty="0"/>
                    </a:p>
                  </a:txBody>
                  <a:tcPr/>
                </a:tc>
                <a:tc>
                  <a:txBody>
                    <a:bodyPr/>
                    <a:lstStyle/>
                    <a:p>
                      <a:pPr algn="ctr" fontAlgn="ctr"/>
                      <a:r>
                        <a:rPr lang="en-US" sz="1400" u="none" strike="noStrike" dirty="0">
                          <a:effectLst/>
                        </a:rPr>
                        <a:t>Wang Jianjun</a:t>
                      </a:r>
                      <a:endParaRPr lang="en-US" sz="1400" b="0" i="0" u="none" strike="noStrike" dirty="0">
                        <a:solidFill>
                          <a:srgbClr val="000000"/>
                        </a:solidFill>
                        <a:effectLst/>
                        <a:latin typeface="华文楷体"/>
                      </a:endParaRPr>
                    </a:p>
                  </a:txBody>
                  <a:tcPr marL="0" marR="0" marT="0" marB="0" anchor="ctr"/>
                </a:tc>
                <a:tc>
                  <a:txBody>
                    <a:bodyPr/>
                    <a:lstStyle/>
                    <a:p>
                      <a:pPr algn="ctr" fontAlgn="ctr"/>
                      <a:r>
                        <a:rPr lang="en-US" sz="1400" u="none" strike="noStrike" dirty="0">
                          <a:effectLst/>
                        </a:rPr>
                        <a:t>Key User</a:t>
                      </a:r>
                      <a:endParaRPr lang="en-US" sz="1400" b="0" i="0" u="none" strike="noStrike" dirty="0">
                        <a:solidFill>
                          <a:srgbClr val="000000"/>
                        </a:solidFill>
                        <a:effectLst/>
                        <a:latin typeface="华文楷体"/>
                      </a:endParaRPr>
                    </a:p>
                  </a:txBody>
                  <a:tcPr marL="0" marR="0" marT="0" marB="0" anchor="ctr"/>
                </a:tc>
                <a:extLst>
                  <a:ext uri="{0D108BD9-81ED-4DB2-BD59-A6C34878D82A}">
                    <a16:rowId xmlns:a16="http://schemas.microsoft.com/office/drawing/2014/main" val="10002"/>
                  </a:ext>
                </a:extLst>
              </a:tr>
              <a:tr h="370840">
                <a:tc vMerge="1">
                  <a:txBody>
                    <a:bodyPr/>
                    <a:lstStyle/>
                    <a:p>
                      <a:endParaRPr lang="en-US" dirty="0"/>
                    </a:p>
                  </a:txBody>
                  <a:tcPr/>
                </a:tc>
                <a:tc>
                  <a:txBody>
                    <a:bodyPr/>
                    <a:lstStyle/>
                    <a:p>
                      <a:pPr algn="ctr" fontAlgn="ctr"/>
                      <a:r>
                        <a:rPr lang="en-US" sz="1400" u="none" strike="noStrike" dirty="0">
                          <a:effectLst/>
                        </a:rPr>
                        <a:t>Zhang Yuanhua</a:t>
                      </a:r>
                      <a:endParaRPr lang="en-US" sz="1400" b="0" i="0" u="none" strike="noStrike" dirty="0">
                        <a:solidFill>
                          <a:srgbClr val="000000"/>
                        </a:solidFill>
                        <a:effectLst/>
                        <a:latin typeface="华文楷体"/>
                      </a:endParaRPr>
                    </a:p>
                  </a:txBody>
                  <a:tcPr marL="0" marR="0" marT="0" marB="0" anchor="ctr"/>
                </a:tc>
                <a:tc>
                  <a:txBody>
                    <a:bodyPr/>
                    <a:lstStyle/>
                    <a:p>
                      <a:pPr algn="ctr" fontAlgn="ctr"/>
                      <a:r>
                        <a:rPr lang="en-US" sz="1400" u="none" strike="noStrike" dirty="0">
                          <a:effectLst/>
                        </a:rPr>
                        <a:t>Key User</a:t>
                      </a:r>
                      <a:endParaRPr lang="en-US" sz="1400" b="0" i="0" u="none" strike="noStrike" dirty="0">
                        <a:solidFill>
                          <a:srgbClr val="000000"/>
                        </a:solidFill>
                        <a:effectLst/>
                        <a:latin typeface="华文楷体"/>
                      </a:endParaRPr>
                    </a:p>
                  </a:txBody>
                  <a:tcPr marL="0" marR="0" marT="0" marB="0" anchor="ctr"/>
                </a:tc>
                <a:extLst>
                  <a:ext uri="{0D108BD9-81ED-4DB2-BD59-A6C34878D82A}">
                    <a16:rowId xmlns:a16="http://schemas.microsoft.com/office/drawing/2014/main" val="10003"/>
                  </a:ext>
                </a:extLst>
              </a:tr>
              <a:tr h="370840">
                <a:tc vMerge="1">
                  <a:txBody>
                    <a:bodyPr/>
                    <a:lstStyle/>
                    <a:p>
                      <a:endParaRPr lang="en-US" dirty="0"/>
                    </a:p>
                  </a:txBody>
                  <a:tcPr/>
                </a:tc>
                <a:tc>
                  <a:txBody>
                    <a:bodyPr/>
                    <a:lstStyle/>
                    <a:p>
                      <a:pPr algn="ctr" fontAlgn="ctr"/>
                      <a:r>
                        <a:rPr lang="en-US" sz="1400" u="none" strike="noStrike" dirty="0">
                          <a:effectLst/>
                        </a:rPr>
                        <a:t>Wang Zheyu</a:t>
                      </a:r>
                      <a:endParaRPr lang="en-US" sz="1400" b="0" i="0" u="none" strike="noStrike" dirty="0">
                        <a:solidFill>
                          <a:srgbClr val="000000"/>
                        </a:solidFill>
                        <a:effectLst/>
                        <a:latin typeface="华文楷体"/>
                      </a:endParaRPr>
                    </a:p>
                  </a:txBody>
                  <a:tcPr marL="0" marR="0" marT="0" marB="0" anchor="ctr"/>
                </a:tc>
                <a:tc>
                  <a:txBody>
                    <a:bodyPr/>
                    <a:lstStyle/>
                    <a:p>
                      <a:pPr algn="ctr" fontAlgn="ctr"/>
                      <a:r>
                        <a:rPr lang="en-US" sz="1400" u="none" strike="noStrike" dirty="0">
                          <a:effectLst/>
                        </a:rPr>
                        <a:t>Key User</a:t>
                      </a:r>
                      <a:endParaRPr lang="en-US" sz="1400" b="0" i="0" u="none" strike="noStrike" dirty="0">
                        <a:solidFill>
                          <a:srgbClr val="000000"/>
                        </a:solidFill>
                        <a:effectLst/>
                        <a:latin typeface="华文楷体"/>
                      </a:endParaRPr>
                    </a:p>
                  </a:txBody>
                  <a:tcPr marL="0" marR="0" marT="0" marB="0" anchor="ctr"/>
                </a:tc>
                <a:extLst>
                  <a:ext uri="{0D108BD9-81ED-4DB2-BD59-A6C34878D82A}">
                    <a16:rowId xmlns:a16="http://schemas.microsoft.com/office/drawing/2014/main" val="10004"/>
                  </a:ext>
                </a:extLst>
              </a:tr>
              <a:tr h="370840">
                <a:tc vMerge="1">
                  <a:txBody>
                    <a:bodyPr/>
                    <a:lstStyle/>
                    <a:p>
                      <a:endParaRPr lang="en-US" dirty="0"/>
                    </a:p>
                  </a:txBody>
                  <a:tcPr/>
                </a:tc>
                <a:tc>
                  <a:txBody>
                    <a:bodyPr/>
                    <a:lstStyle/>
                    <a:p>
                      <a:pPr algn="ctr" fontAlgn="ctr"/>
                      <a:r>
                        <a:rPr lang="en-US" sz="1400" u="none" strike="noStrike" dirty="0">
                          <a:effectLst/>
                        </a:rPr>
                        <a:t>Zheng Jian</a:t>
                      </a:r>
                      <a:endParaRPr lang="en-US" sz="1400" b="0" i="0" u="none" strike="noStrike" dirty="0">
                        <a:solidFill>
                          <a:srgbClr val="000000"/>
                        </a:solidFill>
                        <a:effectLst/>
                        <a:latin typeface="华文楷体"/>
                      </a:endParaRPr>
                    </a:p>
                  </a:txBody>
                  <a:tcPr marL="0" marR="0" marT="0" marB="0" anchor="ctr"/>
                </a:tc>
                <a:tc>
                  <a:txBody>
                    <a:bodyPr/>
                    <a:lstStyle/>
                    <a:p>
                      <a:pPr algn="ctr" fontAlgn="ctr"/>
                      <a:r>
                        <a:rPr lang="en-US" sz="1400" u="none" strike="noStrike" dirty="0">
                          <a:effectLst/>
                        </a:rPr>
                        <a:t>Key User</a:t>
                      </a:r>
                      <a:endParaRPr lang="en-US" sz="1400" b="0" i="0" u="none" strike="noStrike" dirty="0">
                        <a:solidFill>
                          <a:srgbClr val="000000"/>
                        </a:solidFill>
                        <a:effectLst/>
                        <a:latin typeface="华文楷体"/>
                      </a:endParaRPr>
                    </a:p>
                  </a:txBody>
                  <a:tcPr marL="0" marR="0" marT="0" marB="0" anchor="ctr"/>
                </a:tc>
                <a:extLst>
                  <a:ext uri="{0D108BD9-81ED-4DB2-BD59-A6C34878D82A}">
                    <a16:rowId xmlns:a16="http://schemas.microsoft.com/office/drawing/2014/main" val="10005"/>
                  </a:ext>
                </a:extLst>
              </a:tr>
              <a:tr h="370840">
                <a:tc vMerge="1">
                  <a:txBody>
                    <a:bodyPr/>
                    <a:lstStyle/>
                    <a:p>
                      <a:endParaRPr lang="en-US" dirty="0"/>
                    </a:p>
                  </a:txBody>
                  <a:tcPr/>
                </a:tc>
                <a:tc>
                  <a:txBody>
                    <a:bodyPr/>
                    <a:lstStyle/>
                    <a:p>
                      <a:pPr algn="ctr" fontAlgn="ctr"/>
                      <a:r>
                        <a:rPr lang="en-US" sz="1400" u="none" strike="noStrike" dirty="0">
                          <a:effectLst/>
                        </a:rPr>
                        <a:t>Hong Xiaodong</a:t>
                      </a:r>
                      <a:endParaRPr lang="en-US" sz="1400" b="0" i="0" u="none" strike="noStrike" dirty="0">
                        <a:solidFill>
                          <a:srgbClr val="000000"/>
                        </a:solidFill>
                        <a:effectLst/>
                        <a:latin typeface="华文楷体"/>
                      </a:endParaRPr>
                    </a:p>
                  </a:txBody>
                  <a:tcPr marL="0" marR="0" marT="0" marB="0" anchor="ctr"/>
                </a:tc>
                <a:tc>
                  <a:txBody>
                    <a:bodyPr/>
                    <a:lstStyle/>
                    <a:p>
                      <a:pPr algn="ctr" fontAlgn="ctr"/>
                      <a:r>
                        <a:rPr lang="en-US" sz="1400" u="none" strike="noStrike" dirty="0">
                          <a:effectLst/>
                        </a:rPr>
                        <a:t>Key User</a:t>
                      </a:r>
                      <a:endParaRPr lang="en-US" sz="1400" b="0" i="0" u="none" strike="noStrike" dirty="0">
                        <a:solidFill>
                          <a:srgbClr val="000000"/>
                        </a:solidFill>
                        <a:effectLst/>
                        <a:latin typeface="华文楷体"/>
                      </a:endParaRPr>
                    </a:p>
                  </a:txBody>
                  <a:tcPr marL="0" marR="0" marT="0" marB="0" anchor="ctr"/>
                </a:tc>
                <a:extLst>
                  <a:ext uri="{0D108BD9-81ED-4DB2-BD59-A6C34878D82A}">
                    <a16:rowId xmlns:a16="http://schemas.microsoft.com/office/drawing/2014/main" val="10006"/>
                  </a:ext>
                </a:extLst>
              </a:tr>
              <a:tr h="370840">
                <a:tc>
                  <a:txBody>
                    <a:bodyPr/>
                    <a:lstStyle/>
                    <a:p>
                      <a:r>
                        <a:rPr lang="en-US" dirty="0" smtClean="0"/>
                        <a:t>YFVIC</a:t>
                      </a:r>
                      <a:endParaRPr lang="en-US" dirty="0"/>
                    </a:p>
                  </a:txBody>
                  <a:tcPr/>
                </a:tc>
                <a:tc>
                  <a:txBody>
                    <a:bodyPr/>
                    <a:lstStyle/>
                    <a:p>
                      <a:pPr algn="ctr" fontAlgn="ctr"/>
                      <a:r>
                        <a:rPr lang="en-US" sz="1400" u="none" strike="noStrike" dirty="0">
                          <a:effectLst/>
                        </a:rPr>
                        <a:t>Wu Leilei</a:t>
                      </a:r>
                      <a:endParaRPr lang="en-US" sz="1400" b="0" i="0" u="none" strike="noStrike" dirty="0">
                        <a:solidFill>
                          <a:srgbClr val="000000"/>
                        </a:solidFill>
                        <a:effectLst/>
                        <a:latin typeface="华文楷体"/>
                      </a:endParaRPr>
                    </a:p>
                  </a:txBody>
                  <a:tcPr marL="0" marR="0" marT="0" marB="0" anchor="ctr"/>
                </a:tc>
                <a:tc>
                  <a:txBody>
                    <a:bodyPr/>
                    <a:lstStyle/>
                    <a:p>
                      <a:pPr algn="ctr" fontAlgn="ctr"/>
                      <a:r>
                        <a:rPr lang="en-US" sz="1400" u="none" strike="noStrike" dirty="0">
                          <a:effectLst/>
                        </a:rPr>
                        <a:t>Project CO-Lead</a:t>
                      </a:r>
                      <a:endParaRPr lang="en-US" sz="1400" b="0" i="0" u="none" strike="noStrike" dirty="0">
                        <a:solidFill>
                          <a:srgbClr val="000000"/>
                        </a:solidFill>
                        <a:effectLst/>
                        <a:latin typeface="华文楷体"/>
                      </a:endParaRPr>
                    </a:p>
                  </a:txBody>
                  <a:tcPr marL="0" marR="0" marT="0" marB="0" anchor="ctr"/>
                </a:tc>
                <a:extLst>
                  <a:ext uri="{0D108BD9-81ED-4DB2-BD59-A6C34878D82A}">
                    <a16:rowId xmlns:a16="http://schemas.microsoft.com/office/drawing/2014/main" val="10007"/>
                  </a:ext>
                </a:extLst>
              </a:tr>
            </a:tbl>
          </a:graphicData>
        </a:graphic>
      </p:graphicFrame>
      <p:sp>
        <p:nvSpPr>
          <p:cNvPr id="3" name="Slide Number Placeholder 2"/>
          <p:cNvSpPr>
            <a:spLocks noGrp="1"/>
          </p:cNvSpPr>
          <p:nvPr>
            <p:ph type="sldNum" sz="quarter" idx="12"/>
          </p:nvPr>
        </p:nvSpPr>
        <p:spPr/>
        <p:txBody>
          <a:bodyPr/>
          <a:lstStyle/>
          <a:p>
            <a:fld id="{4AAD5ECD-343E-48F9-81F3-C8321E8CABA4}" type="slidenum">
              <a:rPr lang="en-US" smtClean="0"/>
              <a:t>4</a:t>
            </a:fld>
            <a:endParaRPr lang="en-US" dirty="0"/>
          </a:p>
        </p:txBody>
      </p:sp>
    </p:spTree>
    <p:extLst>
      <p:ext uri="{BB962C8B-B14F-4D97-AF65-F5344CB8AC3E}">
        <p14:creationId xmlns:p14="http://schemas.microsoft.com/office/powerpoint/2010/main" val="143240003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AAD5ECD-343E-48F9-81F3-C8321E8CABA4}" type="slidenum">
              <a:rPr lang="en-US" smtClean="0"/>
              <a:t>40</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31520"/>
            <a:ext cx="12192000" cy="5062855"/>
          </a:xfrm>
          <a:prstGeom prst="rect">
            <a:avLst/>
          </a:prstGeom>
        </p:spPr>
      </p:pic>
      <p:pic>
        <p:nvPicPr>
          <p:cNvPr id="5" name="Picture 4"/>
          <p:cNvPicPr>
            <a:picLocks noChangeAspect="1"/>
          </p:cNvPicPr>
          <p:nvPr/>
        </p:nvPicPr>
        <p:blipFill>
          <a:blip r:embed="rId3"/>
          <a:stretch>
            <a:fillRect/>
          </a:stretch>
        </p:blipFill>
        <p:spPr>
          <a:xfrm>
            <a:off x="10980956" y="4385361"/>
            <a:ext cx="1079980" cy="1628152"/>
          </a:xfrm>
          <a:prstGeom prst="rect">
            <a:avLst/>
          </a:prstGeom>
        </p:spPr>
      </p:pic>
    </p:spTree>
    <p:extLst>
      <p:ext uri="{BB962C8B-B14F-4D97-AF65-F5344CB8AC3E}">
        <p14:creationId xmlns:p14="http://schemas.microsoft.com/office/powerpoint/2010/main" val="113548470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AAD5ECD-343E-48F9-81F3-C8321E8CABA4}" type="slidenum">
              <a:rPr lang="en-US" smtClean="0"/>
              <a:t>41</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45635"/>
            <a:ext cx="12192000" cy="5148740"/>
          </a:xfrm>
          <a:prstGeom prst="rect">
            <a:avLst/>
          </a:prstGeom>
        </p:spPr>
      </p:pic>
      <p:pic>
        <p:nvPicPr>
          <p:cNvPr id="5" name="Picture 4"/>
          <p:cNvPicPr>
            <a:picLocks noChangeAspect="1"/>
          </p:cNvPicPr>
          <p:nvPr/>
        </p:nvPicPr>
        <p:blipFill>
          <a:blip r:embed="rId3"/>
          <a:stretch>
            <a:fillRect/>
          </a:stretch>
        </p:blipFill>
        <p:spPr>
          <a:xfrm>
            <a:off x="10953524" y="4028745"/>
            <a:ext cx="1079980" cy="1628152"/>
          </a:xfrm>
          <a:prstGeom prst="rect">
            <a:avLst/>
          </a:prstGeom>
        </p:spPr>
      </p:pic>
    </p:spTree>
    <p:extLst>
      <p:ext uri="{BB962C8B-B14F-4D97-AF65-F5344CB8AC3E}">
        <p14:creationId xmlns:p14="http://schemas.microsoft.com/office/powerpoint/2010/main" val="215299870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AAD5ECD-343E-48F9-81F3-C8321E8CABA4}" type="slidenum">
              <a:rPr lang="en-US" smtClean="0"/>
              <a:t>42</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31520"/>
            <a:ext cx="12192000" cy="5062855"/>
          </a:xfrm>
          <a:prstGeom prst="rect">
            <a:avLst/>
          </a:prstGeom>
        </p:spPr>
      </p:pic>
      <p:pic>
        <p:nvPicPr>
          <p:cNvPr id="5" name="Picture 4"/>
          <p:cNvPicPr>
            <a:picLocks noChangeAspect="1"/>
          </p:cNvPicPr>
          <p:nvPr/>
        </p:nvPicPr>
        <p:blipFill>
          <a:blip r:embed="rId3"/>
          <a:stretch>
            <a:fillRect/>
          </a:stretch>
        </p:blipFill>
        <p:spPr>
          <a:xfrm>
            <a:off x="11112020" y="4166223"/>
            <a:ext cx="1079980" cy="1628152"/>
          </a:xfrm>
          <a:prstGeom prst="rect">
            <a:avLst/>
          </a:prstGeom>
        </p:spPr>
      </p:pic>
    </p:spTree>
    <p:extLst>
      <p:ext uri="{BB962C8B-B14F-4D97-AF65-F5344CB8AC3E}">
        <p14:creationId xmlns:p14="http://schemas.microsoft.com/office/powerpoint/2010/main" val="298968534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94474" y="1314450"/>
            <a:ext cx="3148336" cy="2315718"/>
          </a:xfrm>
          <a:prstGeom prst="rect">
            <a:avLst/>
          </a:prstGeom>
        </p:spPr>
      </p:pic>
      <p:sp>
        <p:nvSpPr>
          <p:cNvPr id="4" name="Title 3"/>
          <p:cNvSpPr>
            <a:spLocks noGrp="1"/>
          </p:cNvSpPr>
          <p:nvPr>
            <p:ph type="title"/>
          </p:nvPr>
        </p:nvSpPr>
        <p:spPr/>
        <p:txBody>
          <a:bodyPr>
            <a:normAutofit/>
          </a:bodyPr>
          <a:lstStyle/>
          <a:p>
            <a:r>
              <a:rPr lang="en-IN" sz="4800" dirty="0" smtClean="0"/>
              <a:t>Project </a:t>
            </a:r>
            <a:r>
              <a:rPr lang="en-US" sz="4800" dirty="0" smtClean="0"/>
              <a:t>Implementation &amp; Release</a:t>
            </a:r>
            <a:endParaRPr lang="en-IN" sz="4800" dirty="0"/>
          </a:p>
        </p:txBody>
      </p:sp>
      <p:sp>
        <p:nvSpPr>
          <p:cNvPr id="5" name="Text Placeholder 4"/>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49022035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600" y="83438"/>
            <a:ext cx="10515600" cy="1325563"/>
          </a:xfrm>
        </p:spPr>
        <p:txBody>
          <a:bodyPr>
            <a:normAutofit fontScale="90000"/>
          </a:bodyPr>
          <a:lstStyle/>
          <a:p>
            <a:r>
              <a:rPr lang="en-US" dirty="0"/>
              <a:t>Yanfeng Supplier APQP Portal - Current Status of the Project</a:t>
            </a:r>
            <a:br>
              <a:rPr lang="en-US" dirty="0"/>
            </a:br>
            <a:r>
              <a:rPr lang="zh-CN" altLang="en-US" dirty="0"/>
              <a:t>延锋供应商</a:t>
            </a:r>
            <a:r>
              <a:rPr lang="en-US" altLang="zh-CN" dirty="0"/>
              <a:t>APQP</a:t>
            </a:r>
            <a:r>
              <a:rPr lang="zh-CN" altLang="en-US" dirty="0"/>
              <a:t>入口</a:t>
            </a:r>
            <a:r>
              <a:rPr lang="en-US" altLang="zh-CN" dirty="0"/>
              <a:t>-</a:t>
            </a:r>
            <a:r>
              <a:rPr lang="zh-CN" altLang="en-US" dirty="0"/>
              <a:t>当前项目状态</a:t>
            </a:r>
            <a:r>
              <a:rPr lang="en-US" dirty="0"/>
              <a:t/>
            </a:r>
            <a:br>
              <a:rPr lang="en-US" dirty="0"/>
            </a:br>
            <a:endParaRPr lang="en-US" dirty="0"/>
          </a:p>
        </p:txBody>
      </p:sp>
      <p:pic>
        <p:nvPicPr>
          <p:cNvPr id="4" name="Picture 3"/>
          <p:cNvPicPr>
            <a:picLocks noChangeAspect="1"/>
          </p:cNvPicPr>
          <p:nvPr/>
        </p:nvPicPr>
        <p:blipFill>
          <a:blip r:embed="rId2"/>
          <a:stretch>
            <a:fillRect/>
          </a:stretch>
        </p:blipFill>
        <p:spPr>
          <a:xfrm>
            <a:off x="412427" y="1318529"/>
            <a:ext cx="11365367" cy="2699558"/>
          </a:xfrm>
          <a:prstGeom prst="rect">
            <a:avLst/>
          </a:prstGeom>
        </p:spPr>
      </p:pic>
      <p:sp>
        <p:nvSpPr>
          <p:cNvPr id="3" name="Slide Number Placeholder 2"/>
          <p:cNvSpPr>
            <a:spLocks noGrp="1"/>
          </p:cNvSpPr>
          <p:nvPr>
            <p:ph type="sldNum" sz="quarter" idx="12"/>
          </p:nvPr>
        </p:nvSpPr>
        <p:spPr/>
        <p:txBody>
          <a:bodyPr/>
          <a:lstStyle/>
          <a:p>
            <a:fld id="{4AAD5ECD-343E-48F9-81F3-C8321E8CABA4}" type="slidenum">
              <a:rPr lang="en-US" smtClean="0"/>
              <a:t>44</a:t>
            </a:fld>
            <a:endParaRPr lang="en-US" dirty="0"/>
          </a:p>
        </p:txBody>
      </p:sp>
      <p:sp>
        <p:nvSpPr>
          <p:cNvPr id="5" name="矩形 4"/>
          <p:cNvSpPr/>
          <p:nvPr/>
        </p:nvSpPr>
        <p:spPr>
          <a:xfrm>
            <a:off x="9104811" y="645635"/>
            <a:ext cx="1985555" cy="65596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Sabu</a:t>
            </a:r>
            <a:endParaRPr lang="zh-CN" altLang="en-US" dirty="0"/>
          </a:p>
        </p:txBody>
      </p:sp>
      <p:graphicFrame>
        <p:nvGraphicFramePr>
          <p:cNvPr id="6" name="Table 5"/>
          <p:cNvGraphicFramePr>
            <a:graphicFrameLocks noGrp="1"/>
          </p:cNvGraphicFramePr>
          <p:nvPr>
            <p:extLst>
              <p:ext uri="{D42A27DB-BD31-4B8C-83A1-F6EECF244321}">
                <p14:modId xmlns:p14="http://schemas.microsoft.com/office/powerpoint/2010/main" val="1995988107"/>
              </p:ext>
            </p:extLst>
          </p:nvPr>
        </p:nvGraphicFramePr>
        <p:xfrm>
          <a:off x="3064944" y="4106333"/>
          <a:ext cx="5750984" cy="2006600"/>
        </p:xfrm>
        <a:graphic>
          <a:graphicData uri="http://schemas.openxmlformats.org/drawingml/2006/table">
            <a:tbl>
              <a:tblPr/>
              <a:tblGrid>
                <a:gridCol w="975432">
                  <a:extLst>
                    <a:ext uri="{9D8B030D-6E8A-4147-A177-3AD203B41FA5}">
                      <a16:colId xmlns:a16="http://schemas.microsoft.com/office/drawing/2014/main" val="20000"/>
                    </a:ext>
                  </a:extLst>
                </a:gridCol>
                <a:gridCol w="2824688">
                  <a:extLst>
                    <a:ext uri="{9D8B030D-6E8A-4147-A177-3AD203B41FA5}">
                      <a16:colId xmlns:a16="http://schemas.microsoft.com/office/drawing/2014/main" val="20001"/>
                    </a:ext>
                  </a:extLst>
                </a:gridCol>
                <a:gridCol w="975432">
                  <a:extLst>
                    <a:ext uri="{9D8B030D-6E8A-4147-A177-3AD203B41FA5}">
                      <a16:colId xmlns:a16="http://schemas.microsoft.com/office/drawing/2014/main" val="20002"/>
                    </a:ext>
                  </a:extLst>
                </a:gridCol>
                <a:gridCol w="975432">
                  <a:extLst>
                    <a:ext uri="{9D8B030D-6E8A-4147-A177-3AD203B41FA5}">
                      <a16:colId xmlns:a16="http://schemas.microsoft.com/office/drawing/2014/main" val="20003"/>
                    </a:ext>
                  </a:extLst>
                </a:gridCol>
              </a:tblGrid>
              <a:tr h="177800">
                <a:tc>
                  <a:txBody>
                    <a:bodyPr/>
                    <a:lstStyle/>
                    <a:p>
                      <a:pPr algn="l" fontAlgn="b"/>
                      <a:r>
                        <a:rPr lang="en-IN" sz="1100" b="0" i="0" u="none" strike="noStrike" dirty="0">
                          <a:solidFill>
                            <a:srgbClr val="000000"/>
                          </a:solidFill>
                          <a:effectLst/>
                          <a:latin typeface="Calibri" panose="020F0502020204030204" pitchFamily="34" charset="0"/>
                        </a:rPr>
                        <a:t> </a:t>
                      </a:r>
                      <a:r>
                        <a:rPr lang="en-IN" sz="1100" b="1" i="0" u="none" strike="noStrike" dirty="0" smtClean="0">
                          <a:solidFill>
                            <a:srgbClr val="000000"/>
                          </a:solidFill>
                          <a:effectLst/>
                          <a:latin typeface="Calibri" panose="020F0502020204030204" pitchFamily="34" charset="0"/>
                        </a:rPr>
                        <a:t>Timeline</a:t>
                      </a:r>
                      <a:endParaRPr lang="en-IN" sz="1100" b="1" i="0" u="none" strike="noStrike" dirty="0">
                        <a:solidFill>
                          <a:srgbClr val="000000"/>
                        </a:solidFill>
                        <a:effectLst/>
                        <a:latin typeface="Calibri" panose="020F0502020204030204" pitchFamily="34" charset="0"/>
                      </a:endParaRP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1" i="0" u="none" strike="noStrike" dirty="0">
                          <a:solidFill>
                            <a:srgbClr val="000000"/>
                          </a:solidFill>
                          <a:effectLst/>
                          <a:latin typeface="Calibri" panose="020F0502020204030204" pitchFamily="34" charset="0"/>
                        </a:rPr>
                        <a:t>Contract Signed</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rgbClr val="000000"/>
                          </a:solidFill>
                          <a:effectLst/>
                          <a:latin typeface="Calibri" panose="020F0502020204030204" pitchFamily="34" charset="0"/>
                        </a:rPr>
                        <a:t>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en-IN" sz="1100" b="0" i="0" u="none" strike="noStrike" dirty="0">
                          <a:solidFill>
                            <a:srgbClr val="000000"/>
                          </a:solidFill>
                          <a:effectLst/>
                          <a:latin typeface="Calibri" panose="020F0502020204030204" pitchFamily="34" charset="0"/>
                        </a:rPr>
                        <a:t> </a:t>
                      </a:r>
                      <a:r>
                        <a:rPr lang="en-IN" sz="1100" b="1" i="0" u="none" strike="noStrike" dirty="0" smtClean="0">
                          <a:solidFill>
                            <a:srgbClr val="000000"/>
                          </a:solidFill>
                          <a:effectLst/>
                          <a:latin typeface="Calibri" panose="020F0502020204030204" pitchFamily="34" charset="0"/>
                        </a:rPr>
                        <a:t>Effort</a:t>
                      </a:r>
                      <a:endParaRPr lang="en-IN" sz="1100" b="1" i="0" u="none" strike="noStrike" dirty="0">
                        <a:solidFill>
                          <a:srgbClr val="000000"/>
                        </a:solidFill>
                        <a:effectLst/>
                        <a:latin typeface="Calibri" panose="020F0502020204030204" pitchFamily="34" charset="0"/>
                      </a:endParaRP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03200">
                <a:tc>
                  <a:txBody>
                    <a:bodyPr/>
                    <a:lstStyle/>
                    <a:p>
                      <a:pPr algn="l" fontAlgn="b"/>
                      <a:r>
                        <a:rPr lang="en-IN" sz="1100" b="0" i="0" u="none" strike="noStrike">
                          <a:solidFill>
                            <a:srgbClr val="000000"/>
                          </a:solidFill>
                          <a:effectLst/>
                          <a:latin typeface="Calibri" panose="020F0502020204030204" pitchFamily="34" charset="0"/>
                        </a:rPr>
                        <a:t>Month 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1" i="0" u="none" strike="noStrike" dirty="0">
                          <a:solidFill>
                            <a:srgbClr val="000000"/>
                          </a:solidFill>
                          <a:effectLst/>
                          <a:latin typeface="Calibri" panose="020F0502020204030204" pitchFamily="34" charset="0"/>
                        </a:rPr>
                        <a:t>Requirements Sign-Off</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rgbClr val="000000"/>
                          </a:solidFill>
                          <a:effectLst/>
                          <a:latin typeface="Calibri" panose="020F0502020204030204" pitchFamily="34" charset="0"/>
                        </a:rPr>
                        <a:t>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30A0"/>
                    </a:solidFill>
                  </a:tcPr>
                </a:tc>
                <a:tc>
                  <a:txBody>
                    <a:bodyPr/>
                    <a:lstStyle/>
                    <a:p>
                      <a:pPr algn="l" fontAlgn="b"/>
                      <a:r>
                        <a:rPr lang="en-IN" sz="1100" b="0" i="0" u="none" strike="noStrike">
                          <a:solidFill>
                            <a:srgbClr val="000000"/>
                          </a:solidFill>
                          <a:effectLst/>
                          <a:latin typeface="Calibri" panose="020F0502020204030204" pitchFamily="34" charset="0"/>
                        </a:rPr>
                        <a:t>1 Month</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728134">
                <a:tc>
                  <a:txBody>
                    <a:bodyPr/>
                    <a:lstStyle/>
                    <a:p>
                      <a:pPr algn="l" fontAlgn="b"/>
                      <a:r>
                        <a:rPr lang="en-IN" sz="1100" b="0" i="0" u="none" strike="noStrike">
                          <a:solidFill>
                            <a:srgbClr val="000000"/>
                          </a:solidFill>
                          <a:effectLst/>
                          <a:latin typeface="Calibri" panose="020F0502020204030204" pitchFamily="34" charset="0"/>
                        </a:rPr>
                        <a:t>Month 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1" i="0" u="none" strike="noStrike" dirty="0" smtClean="0">
                          <a:solidFill>
                            <a:srgbClr val="000000"/>
                          </a:solidFill>
                          <a:effectLst/>
                          <a:latin typeface="Calibri" panose="020F0502020204030204" pitchFamily="34" charset="0"/>
                        </a:rPr>
                        <a:t>Development </a:t>
                      </a:r>
                      <a:r>
                        <a:rPr lang="en-IN" sz="1100" b="1" i="0" u="none" strike="noStrike" dirty="0">
                          <a:solidFill>
                            <a:srgbClr val="000000"/>
                          </a:solidFill>
                          <a:effectLst/>
                          <a:latin typeface="Calibri" panose="020F0502020204030204" pitchFamily="34" charset="0"/>
                        </a:rPr>
                        <a:t>Complete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a:solidFill>
                            <a:srgbClr val="000000"/>
                          </a:solidFill>
                          <a:effectLst/>
                          <a:latin typeface="Calibri" panose="020F0502020204030204" pitchFamily="34" charset="0"/>
                        </a:rPr>
                        <a:t>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05496"/>
                    </a:solidFill>
                  </a:tcPr>
                </a:tc>
                <a:tc>
                  <a:txBody>
                    <a:bodyPr/>
                    <a:lstStyle/>
                    <a:p>
                      <a:pPr algn="l" fontAlgn="b"/>
                      <a:r>
                        <a:rPr lang="en-IN" sz="1100" b="0" i="0" u="none" strike="noStrike">
                          <a:solidFill>
                            <a:srgbClr val="000000"/>
                          </a:solidFill>
                          <a:effectLst/>
                          <a:latin typeface="Calibri" panose="020F0502020204030204" pitchFamily="34" charset="0"/>
                        </a:rPr>
                        <a:t>4 Months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03200">
                <a:tc>
                  <a:txBody>
                    <a:bodyPr/>
                    <a:lstStyle/>
                    <a:p>
                      <a:pPr algn="l" fontAlgn="b"/>
                      <a:r>
                        <a:rPr lang="en-IN" sz="1100" b="0" i="0" u="none" strike="noStrike">
                          <a:solidFill>
                            <a:srgbClr val="000000"/>
                          </a:solidFill>
                          <a:effectLst/>
                          <a:latin typeface="Calibri" panose="020F0502020204030204" pitchFamily="34" charset="0"/>
                        </a:rPr>
                        <a:t>Month 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1" i="0" u="none" strike="noStrike" dirty="0">
                          <a:solidFill>
                            <a:srgbClr val="000000"/>
                          </a:solidFill>
                          <a:effectLst/>
                          <a:latin typeface="Calibri" panose="020F0502020204030204" pitchFamily="34" charset="0"/>
                        </a:rPr>
                        <a:t>Integration Testing Complete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rgbClr val="000000"/>
                          </a:solidFill>
                          <a:effectLst/>
                          <a:latin typeface="Calibri" panose="020F0502020204030204" pitchFamily="34" charset="0"/>
                        </a:rPr>
                        <a:t>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5911"/>
                    </a:solidFill>
                  </a:tcPr>
                </a:tc>
                <a:tc>
                  <a:txBody>
                    <a:bodyPr/>
                    <a:lstStyle/>
                    <a:p>
                      <a:pPr algn="l" fontAlgn="b"/>
                      <a:r>
                        <a:rPr lang="en-IN" sz="1100" b="0" i="0" u="none" strike="noStrike">
                          <a:solidFill>
                            <a:srgbClr val="000000"/>
                          </a:solidFill>
                          <a:effectLst/>
                          <a:latin typeface="Calibri" panose="020F0502020204030204" pitchFamily="34" charset="0"/>
                        </a:rPr>
                        <a:t>1 Month</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20134">
                <a:tc>
                  <a:txBody>
                    <a:bodyPr/>
                    <a:lstStyle/>
                    <a:p>
                      <a:pPr algn="l" fontAlgn="b"/>
                      <a:r>
                        <a:rPr lang="en-IN" sz="1100" b="0" i="0" u="none" strike="noStrike">
                          <a:solidFill>
                            <a:srgbClr val="000000"/>
                          </a:solidFill>
                          <a:effectLst/>
                          <a:latin typeface="Calibri" panose="020F0502020204030204" pitchFamily="34" charset="0"/>
                        </a:rPr>
                        <a:t>Month 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1" i="0" u="none" strike="noStrike" dirty="0">
                          <a:solidFill>
                            <a:srgbClr val="000000"/>
                          </a:solidFill>
                          <a:effectLst/>
                          <a:latin typeface="Calibri" panose="020F0502020204030204" pitchFamily="34" charset="0"/>
                        </a:rPr>
                        <a:t>Pilot Launch</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rgbClr val="000000"/>
                          </a:solidFill>
                          <a:effectLst/>
                          <a:latin typeface="Calibri" panose="020F0502020204030204" pitchFamily="34" charset="0"/>
                        </a:rPr>
                        <a:t>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en-IN" sz="1100" b="0" i="0" u="none" strike="noStrike">
                          <a:solidFill>
                            <a:srgbClr val="000000"/>
                          </a:solidFill>
                          <a:effectLst/>
                          <a:latin typeface="Calibri" panose="020F0502020204030204" pitchFamily="34" charset="0"/>
                        </a:rPr>
                        <a:t>1 Month</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474132">
                <a:tc>
                  <a:txBody>
                    <a:bodyPr/>
                    <a:lstStyle/>
                    <a:p>
                      <a:pPr algn="l" fontAlgn="b"/>
                      <a:r>
                        <a:rPr lang="en-IN" sz="1100" b="0" i="0" u="none" strike="noStrike">
                          <a:solidFill>
                            <a:srgbClr val="000000"/>
                          </a:solidFill>
                          <a:effectLst/>
                          <a:latin typeface="Calibri" panose="020F0502020204030204" pitchFamily="34" charset="0"/>
                        </a:rPr>
                        <a:t>Month 10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100" b="1" i="0" u="none" strike="noStrike" dirty="0">
                          <a:solidFill>
                            <a:srgbClr val="000000"/>
                          </a:solidFill>
                          <a:effectLst/>
                          <a:latin typeface="Calibri" panose="020F0502020204030204" pitchFamily="34" charset="0"/>
                        </a:rPr>
                        <a:t>Final Test &amp; Go Live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a:solidFill>
                            <a:srgbClr val="000000"/>
                          </a:solidFill>
                          <a:effectLst/>
                          <a:latin typeface="Calibri" panose="020F0502020204030204" pitchFamily="34" charset="0"/>
                        </a:rPr>
                        <a:t>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l" fontAlgn="b"/>
                      <a:r>
                        <a:rPr lang="en-IN" sz="1100" b="0" i="0" u="none" strike="noStrike" dirty="0">
                          <a:solidFill>
                            <a:srgbClr val="000000"/>
                          </a:solidFill>
                          <a:effectLst/>
                          <a:latin typeface="Calibri" panose="020F0502020204030204" pitchFamily="34" charset="0"/>
                        </a:rPr>
                        <a:t>3 Months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39190568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600" y="-51013"/>
            <a:ext cx="10515600" cy="1325563"/>
          </a:xfrm>
        </p:spPr>
        <p:txBody>
          <a:bodyPr/>
          <a:lstStyle/>
          <a:p>
            <a:r>
              <a:rPr lang="en-US" dirty="0" smtClean="0"/>
              <a:t>Key Milestones </a:t>
            </a:r>
            <a:r>
              <a:rPr lang="en-US" altLang="zh-CN" dirty="0" smtClean="0"/>
              <a:t>/ </a:t>
            </a:r>
            <a:r>
              <a:rPr lang="zh-CN" altLang="en-US" dirty="0" smtClean="0"/>
              <a:t>关键里程碑</a:t>
            </a:r>
            <a:r>
              <a:rPr lang="en-US" dirty="0" smtClean="0"/>
              <a:t> </a:t>
            </a:r>
            <a:endParaRPr lang="en-US" dirty="0"/>
          </a:p>
        </p:txBody>
      </p:sp>
      <p:sp>
        <p:nvSpPr>
          <p:cNvPr id="3" name="Slide Number Placeholder 2"/>
          <p:cNvSpPr>
            <a:spLocks noGrp="1"/>
          </p:cNvSpPr>
          <p:nvPr>
            <p:ph type="sldNum" sz="quarter" idx="12"/>
          </p:nvPr>
        </p:nvSpPr>
        <p:spPr/>
        <p:txBody>
          <a:bodyPr/>
          <a:lstStyle/>
          <a:p>
            <a:fld id="{4AAD5ECD-343E-48F9-81F3-C8321E8CABA4}" type="slidenum">
              <a:rPr lang="en-US" smtClean="0"/>
              <a:t>45</a:t>
            </a:fld>
            <a:endParaRPr lang="en-US" dirty="0"/>
          </a:p>
        </p:txBody>
      </p:sp>
      <p:sp>
        <p:nvSpPr>
          <p:cNvPr id="6" name="矩形 5"/>
          <p:cNvSpPr/>
          <p:nvPr/>
        </p:nvSpPr>
        <p:spPr>
          <a:xfrm>
            <a:off x="9104811" y="645635"/>
            <a:ext cx="1985555" cy="65596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Sabu</a:t>
            </a:r>
            <a:endParaRPr lang="zh-CN" altLang="en-US" dirty="0"/>
          </a:p>
        </p:txBody>
      </p:sp>
      <p:pic>
        <p:nvPicPr>
          <p:cNvPr id="7" name="Picture 6"/>
          <p:cNvPicPr>
            <a:picLocks noChangeAspect="1"/>
          </p:cNvPicPr>
          <p:nvPr/>
        </p:nvPicPr>
        <p:blipFill>
          <a:blip r:embed="rId2"/>
          <a:stretch>
            <a:fillRect/>
          </a:stretch>
        </p:blipFill>
        <p:spPr>
          <a:xfrm>
            <a:off x="435653" y="2081439"/>
            <a:ext cx="11087480" cy="2753028"/>
          </a:xfrm>
          <a:prstGeom prst="rect">
            <a:avLst/>
          </a:prstGeom>
        </p:spPr>
      </p:pic>
      <p:sp>
        <p:nvSpPr>
          <p:cNvPr id="9" name="Right Arrow 8"/>
          <p:cNvSpPr/>
          <p:nvPr/>
        </p:nvSpPr>
        <p:spPr>
          <a:xfrm>
            <a:off x="8068732" y="4936068"/>
            <a:ext cx="3869267" cy="491066"/>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Post Go – Live Support</a:t>
            </a:r>
            <a:endParaRPr lang="en-IN" dirty="0"/>
          </a:p>
        </p:txBody>
      </p:sp>
    </p:spTree>
    <p:extLst>
      <p:ext uri="{BB962C8B-B14F-4D97-AF65-F5344CB8AC3E}">
        <p14:creationId xmlns:p14="http://schemas.microsoft.com/office/powerpoint/2010/main" val="286047467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show="0">
  <p:cSld>
    <p:bg>
      <p:bgPr>
        <a:solidFill>
          <a:schemeClr val="accent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74700" y="46037"/>
            <a:ext cx="10515600" cy="728663"/>
          </a:xfrm>
        </p:spPr>
        <p:txBody>
          <a:bodyPr>
            <a:normAutofit/>
          </a:bodyPr>
          <a:lstStyle/>
          <a:p>
            <a:pPr algn="ctr"/>
            <a:r>
              <a:rPr lang="en-IN" sz="2400" dirty="0">
                <a:solidFill>
                  <a:schemeClr val="bg1"/>
                </a:solidFill>
              </a:rPr>
              <a:t>Global Delivery </a:t>
            </a:r>
            <a:r>
              <a:rPr lang="en-IN" sz="2400" dirty="0" smtClean="0">
                <a:solidFill>
                  <a:schemeClr val="bg1"/>
                </a:solidFill>
              </a:rPr>
              <a:t>Model </a:t>
            </a:r>
            <a:r>
              <a:rPr lang="en-US" altLang="zh-CN" sz="2400" dirty="0" smtClean="0">
                <a:solidFill>
                  <a:schemeClr val="bg1"/>
                </a:solidFill>
              </a:rPr>
              <a:t>/ </a:t>
            </a:r>
            <a:r>
              <a:rPr lang="zh-CN" altLang="en-US" sz="2400" dirty="0" smtClean="0">
                <a:solidFill>
                  <a:schemeClr val="bg1"/>
                </a:solidFill>
              </a:rPr>
              <a:t>全球交付模式</a:t>
            </a:r>
            <a:endParaRPr lang="en-IN" sz="2400" dirty="0">
              <a:solidFill>
                <a:schemeClr val="bg1"/>
              </a:solidFill>
            </a:endParaRPr>
          </a:p>
        </p:txBody>
      </p:sp>
      <p:sp>
        <p:nvSpPr>
          <p:cNvPr id="3" name="Content Placeholder 2"/>
          <p:cNvSpPr>
            <a:spLocks noGrp="1"/>
          </p:cNvSpPr>
          <p:nvPr>
            <p:ph idx="4294967295"/>
          </p:nvPr>
        </p:nvSpPr>
        <p:spPr>
          <a:xfrm>
            <a:off x="50800" y="1325563"/>
            <a:ext cx="10515600" cy="4351337"/>
          </a:xfrm>
        </p:spPr>
        <p:txBody>
          <a:bodyPr vert="vert270">
            <a:normAutofit/>
          </a:bodyPr>
          <a:lstStyle/>
          <a:p>
            <a:pPr algn="ctr">
              <a:buNone/>
            </a:pPr>
            <a:r>
              <a:rPr lang="en-IN" sz="1999" dirty="0">
                <a:solidFill>
                  <a:schemeClr val="bg1"/>
                </a:solidFill>
              </a:rPr>
              <a:t>Global Software Development Centre – USA, China and India</a:t>
            </a:r>
          </a:p>
        </p:txBody>
      </p:sp>
      <p:pic>
        <p:nvPicPr>
          <p:cNvPr id="7" name="Picture 6" descr="Global Delivery Model.png"/>
          <p:cNvPicPr>
            <a:picLocks noChangeAspect="1"/>
          </p:cNvPicPr>
          <p:nvPr/>
        </p:nvPicPr>
        <p:blipFill>
          <a:blip r:embed="rId2"/>
          <a:stretch>
            <a:fillRect/>
          </a:stretch>
        </p:blipFill>
        <p:spPr>
          <a:xfrm>
            <a:off x="2880673" y="738188"/>
            <a:ext cx="6382983" cy="5970501"/>
          </a:xfrm>
          <a:prstGeom prst="rect">
            <a:avLst/>
          </a:prstGeom>
        </p:spPr>
      </p:pic>
      <p:sp>
        <p:nvSpPr>
          <p:cNvPr id="4" name="Slide Number Placeholder 3"/>
          <p:cNvSpPr>
            <a:spLocks noGrp="1"/>
          </p:cNvSpPr>
          <p:nvPr>
            <p:ph type="sldNum" sz="quarter" idx="12"/>
          </p:nvPr>
        </p:nvSpPr>
        <p:spPr/>
        <p:txBody>
          <a:bodyPr/>
          <a:lstStyle/>
          <a:p>
            <a:fld id="{4AAD5ECD-343E-48F9-81F3-C8321E8CABA4}" type="slidenum">
              <a:rPr lang="en-US" smtClean="0"/>
              <a:t>46</a:t>
            </a:fld>
            <a:endParaRPr lang="en-US" dirty="0"/>
          </a:p>
        </p:txBody>
      </p:sp>
    </p:spTree>
    <p:extLst>
      <p:ext uri="{BB962C8B-B14F-4D97-AF65-F5344CB8AC3E}">
        <p14:creationId xmlns:p14="http://schemas.microsoft.com/office/powerpoint/2010/main" val="13205144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up)">
                                      <p:cBhvr>
                                        <p:cTn id="11" dur="500"/>
                                        <p:tgtEl>
                                          <p:spTgt spid="3">
                                            <p:txEl>
                                              <p:pRg st="0" end="0"/>
                                            </p:txEl>
                                          </p:spTgt>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randombar(horizont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24526" y="110047"/>
            <a:ext cx="12539448" cy="7837155"/>
          </a:xfrm>
          <a:prstGeom prst="rect">
            <a:avLst/>
          </a:prstGeom>
          <a:solidFill>
            <a:schemeClr val="bg1">
              <a:alpha val="0"/>
            </a:schemeClr>
          </a:solidFill>
        </p:spPr>
      </p:pic>
      <p:cxnSp>
        <p:nvCxnSpPr>
          <p:cNvPr id="9" name="Straight Connector 8"/>
          <p:cNvCxnSpPr/>
          <p:nvPr/>
        </p:nvCxnSpPr>
        <p:spPr>
          <a:xfrm>
            <a:off x="5660571" y="1961591"/>
            <a:ext cx="0" cy="1679339"/>
          </a:xfrm>
          <a:prstGeom prst="line">
            <a:avLst/>
          </a:prstGeom>
        </p:spPr>
        <p:style>
          <a:lnRef idx="1">
            <a:schemeClr val="accent3"/>
          </a:lnRef>
          <a:fillRef idx="0">
            <a:schemeClr val="accent3"/>
          </a:fillRef>
          <a:effectRef idx="0">
            <a:schemeClr val="accent3"/>
          </a:effectRef>
          <a:fontRef idx="minor">
            <a:schemeClr val="tx1"/>
          </a:fontRef>
        </p:style>
      </p:cxnSp>
      <p:sp>
        <p:nvSpPr>
          <p:cNvPr id="8" name="Title 7"/>
          <p:cNvSpPr>
            <a:spLocks noGrp="1"/>
          </p:cNvSpPr>
          <p:nvPr>
            <p:ph type="title"/>
          </p:nvPr>
        </p:nvSpPr>
        <p:spPr>
          <a:xfrm>
            <a:off x="3214916" y="1041060"/>
            <a:ext cx="10515600" cy="1325563"/>
          </a:xfrm>
        </p:spPr>
        <p:txBody>
          <a:bodyPr>
            <a:normAutofit/>
          </a:bodyPr>
          <a:lstStyle/>
          <a:p>
            <a:r>
              <a:rPr lang="en-US" sz="4000" dirty="0"/>
              <a:t>Thank you  </a:t>
            </a:r>
            <a:r>
              <a:rPr lang="en-US" altLang="zh-CN" sz="4000" dirty="0"/>
              <a:t>/ </a:t>
            </a:r>
            <a:r>
              <a:rPr lang="zh-CN" altLang="en-US" sz="4000" dirty="0"/>
              <a:t>谢</a:t>
            </a:r>
            <a:r>
              <a:rPr lang="zh-CN" altLang="en-US" sz="4000" dirty="0" smtClean="0"/>
              <a:t>谢</a:t>
            </a:r>
            <a:endParaRPr lang="en-US" sz="4000" dirty="0"/>
          </a:p>
        </p:txBody>
      </p:sp>
      <p:sp>
        <p:nvSpPr>
          <p:cNvPr id="11" name="Title 1"/>
          <p:cNvSpPr txBox="1">
            <a:spLocks/>
          </p:cNvSpPr>
          <p:nvPr/>
        </p:nvSpPr>
        <p:spPr>
          <a:xfrm>
            <a:off x="831850" y="495300"/>
            <a:ext cx="10515600" cy="10915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0" kern="1200">
                <a:solidFill>
                  <a:schemeClr val="tx1"/>
                </a:solidFill>
                <a:latin typeface="+mn-lt"/>
                <a:ea typeface="+mj-ea"/>
                <a:cs typeface="+mj-cs"/>
              </a:defRPr>
            </a:lvl1pPr>
          </a:lstStyle>
          <a:p>
            <a:endParaRPr lang="en-US" dirty="0"/>
          </a:p>
        </p:txBody>
      </p:sp>
    </p:spTree>
    <p:extLst>
      <p:ext uri="{BB962C8B-B14F-4D97-AF65-F5344CB8AC3E}">
        <p14:creationId xmlns:p14="http://schemas.microsoft.com/office/powerpoint/2010/main" val="6583514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Agenda/</a:t>
            </a:r>
            <a:r>
              <a:rPr lang="zh-CN" altLang="en-US" dirty="0"/>
              <a:t>议程</a:t>
            </a:r>
          </a:p>
        </p:txBody>
      </p:sp>
      <p:sp>
        <p:nvSpPr>
          <p:cNvPr id="3" name="内容占位符 2"/>
          <p:cNvSpPr>
            <a:spLocks noGrp="1"/>
          </p:cNvSpPr>
          <p:nvPr>
            <p:ph idx="1"/>
          </p:nvPr>
        </p:nvSpPr>
        <p:spPr>
          <a:xfrm>
            <a:off x="1097280" y="1195754"/>
            <a:ext cx="10058400" cy="4909624"/>
          </a:xfrm>
        </p:spPr>
        <p:txBody>
          <a:bodyPr>
            <a:normAutofit/>
          </a:bodyPr>
          <a:lstStyle/>
          <a:p>
            <a:pPr>
              <a:buFont typeface="Wingdings" panose="05000000000000000000" pitchFamily="2" charset="2"/>
              <a:buChar char="n"/>
            </a:pPr>
            <a:r>
              <a:rPr lang="en-US" altLang="zh-CN" sz="1800" dirty="0"/>
              <a:t>Omnex &amp; Yanfeng Team Introductions / </a:t>
            </a:r>
            <a:r>
              <a:rPr lang="zh-CN" altLang="en-US" sz="1800" dirty="0"/>
              <a:t>团队介绍</a:t>
            </a:r>
            <a:endParaRPr lang="en-US" altLang="zh-CN" sz="1800" dirty="0"/>
          </a:p>
          <a:p>
            <a:pPr>
              <a:buFont typeface="Wingdings" panose="05000000000000000000" pitchFamily="2" charset="2"/>
              <a:buChar char="n"/>
            </a:pPr>
            <a:r>
              <a:rPr lang="en-US" altLang="zh-CN" sz="1800" dirty="0">
                <a:solidFill>
                  <a:schemeClr val="accent2"/>
                </a:solidFill>
              </a:rPr>
              <a:t>Customer Requirements / </a:t>
            </a:r>
            <a:r>
              <a:rPr lang="zh-CN" altLang="en-US" sz="1800" dirty="0">
                <a:solidFill>
                  <a:schemeClr val="accent2"/>
                </a:solidFill>
              </a:rPr>
              <a:t>客户需求</a:t>
            </a:r>
            <a:endParaRPr lang="en-US" altLang="zh-CN" sz="1800" dirty="0">
              <a:solidFill>
                <a:schemeClr val="accent2"/>
              </a:solidFill>
            </a:endParaRPr>
          </a:p>
          <a:p>
            <a:pPr lvl="1"/>
            <a:r>
              <a:rPr lang="en-US" altLang="zh-CN" sz="1400" dirty="0">
                <a:solidFill>
                  <a:schemeClr val="accent5"/>
                </a:solidFill>
              </a:rPr>
              <a:t>Background &amp; Pain Point / </a:t>
            </a:r>
            <a:r>
              <a:rPr lang="zh-CN" altLang="en-US" sz="1400" dirty="0">
                <a:solidFill>
                  <a:schemeClr val="accent5"/>
                </a:solidFill>
              </a:rPr>
              <a:t>需求背景和痛点</a:t>
            </a:r>
            <a:endParaRPr lang="en-US" altLang="zh-CN" sz="1400" dirty="0">
              <a:solidFill>
                <a:schemeClr val="accent5"/>
              </a:solidFill>
            </a:endParaRPr>
          </a:p>
          <a:p>
            <a:pPr lvl="1"/>
            <a:r>
              <a:rPr lang="en-US" altLang="zh-CN" sz="1400" dirty="0">
                <a:solidFill>
                  <a:schemeClr val="accent5"/>
                </a:solidFill>
              </a:rPr>
              <a:t>Requirements Specification / </a:t>
            </a:r>
            <a:r>
              <a:rPr lang="zh-CN" altLang="en-US" sz="1400" dirty="0">
                <a:solidFill>
                  <a:schemeClr val="accent5"/>
                </a:solidFill>
              </a:rPr>
              <a:t>需求说明</a:t>
            </a:r>
            <a:endParaRPr lang="en-US" altLang="zh-CN" sz="1400" dirty="0">
              <a:solidFill>
                <a:schemeClr val="accent5"/>
              </a:solidFill>
            </a:endParaRPr>
          </a:p>
          <a:p>
            <a:pPr>
              <a:buFont typeface="Wingdings" panose="05000000000000000000" pitchFamily="2" charset="2"/>
              <a:buChar char="n"/>
            </a:pPr>
            <a:r>
              <a:rPr lang="en-US" altLang="zh-CN" sz="1800" dirty="0"/>
              <a:t>Understanding of Customer Requirements / </a:t>
            </a:r>
            <a:r>
              <a:rPr lang="zh-CN" altLang="en-US" sz="1800" dirty="0"/>
              <a:t>需求理解</a:t>
            </a:r>
            <a:endParaRPr lang="en-US" altLang="zh-CN" sz="1800" dirty="0"/>
          </a:p>
          <a:p>
            <a:pPr lvl="1"/>
            <a:r>
              <a:rPr lang="en-US" altLang="zh-CN" sz="1400" dirty="0"/>
              <a:t>Functional Requirements / </a:t>
            </a:r>
            <a:r>
              <a:rPr lang="zh-CN" altLang="en-US" sz="1400" dirty="0"/>
              <a:t>功能性需求</a:t>
            </a:r>
            <a:endParaRPr lang="en-US" altLang="zh-CN" sz="1400" dirty="0"/>
          </a:p>
          <a:p>
            <a:pPr>
              <a:buFont typeface="Wingdings" panose="05000000000000000000" pitchFamily="2" charset="2"/>
              <a:buChar char="n"/>
            </a:pPr>
            <a:r>
              <a:rPr lang="en-US" altLang="zh-CN" sz="1800" dirty="0" smtClean="0"/>
              <a:t>OMNEX </a:t>
            </a:r>
            <a:r>
              <a:rPr lang="en-US" altLang="zh-CN" sz="1800" dirty="0"/>
              <a:t>Solution / OMNEX </a:t>
            </a:r>
            <a:r>
              <a:rPr lang="zh-CN" altLang="en-US" sz="1800" dirty="0"/>
              <a:t>解决方案</a:t>
            </a:r>
            <a:endParaRPr lang="en-US" altLang="zh-CN" sz="1800" dirty="0"/>
          </a:p>
          <a:p>
            <a:pPr lvl="1"/>
            <a:r>
              <a:rPr lang="en-US" altLang="zh-CN" sz="1400" dirty="0"/>
              <a:t>Application Architecture / </a:t>
            </a:r>
            <a:r>
              <a:rPr lang="zh-CN" altLang="en-US" sz="1400" dirty="0"/>
              <a:t>应用架构</a:t>
            </a:r>
            <a:endParaRPr lang="en-US" altLang="zh-CN" sz="1400" dirty="0"/>
          </a:p>
          <a:p>
            <a:pPr lvl="1"/>
            <a:r>
              <a:rPr lang="en-US" altLang="zh-CN" sz="1400" dirty="0" smtClean="0"/>
              <a:t>System </a:t>
            </a:r>
            <a:r>
              <a:rPr lang="en-US" altLang="zh-CN" sz="1400" dirty="0"/>
              <a:t>Infrastructure /  </a:t>
            </a:r>
            <a:r>
              <a:rPr lang="zh-CN" altLang="en-US" sz="1400" dirty="0"/>
              <a:t>系统部署架构</a:t>
            </a:r>
            <a:endParaRPr lang="en-US" altLang="zh-CN" sz="1400" dirty="0"/>
          </a:p>
          <a:p>
            <a:pPr lvl="1"/>
            <a:r>
              <a:rPr lang="en-US" altLang="zh-CN" sz="1400" dirty="0"/>
              <a:t>Application Feature List / </a:t>
            </a:r>
            <a:r>
              <a:rPr lang="zh-CN" altLang="en-US" sz="1400" dirty="0"/>
              <a:t>应用功能清单</a:t>
            </a:r>
            <a:endParaRPr lang="en-US" altLang="zh-CN" sz="1400" dirty="0"/>
          </a:p>
          <a:p>
            <a:pPr marL="228600" lvl="1">
              <a:spcBef>
                <a:spcPts val="1000"/>
              </a:spcBef>
              <a:spcAft>
                <a:spcPts val="200"/>
              </a:spcAft>
              <a:buSzPct val="100000"/>
              <a:buFont typeface="Wingdings" panose="05000000000000000000" pitchFamily="2" charset="2"/>
              <a:buChar char="n"/>
            </a:pPr>
            <a:r>
              <a:rPr lang="en-US" altLang="zh-CN" sz="1800" dirty="0"/>
              <a:t>Project Implementation Methodology / </a:t>
            </a:r>
            <a:r>
              <a:rPr lang="zh-CN" altLang="en-US" sz="1800" dirty="0"/>
              <a:t>项目实施方法论</a:t>
            </a:r>
            <a:endParaRPr lang="en-US" altLang="zh-CN" sz="1800" dirty="0"/>
          </a:p>
          <a:p>
            <a:pPr>
              <a:buFont typeface="Wingdings" panose="05000000000000000000" pitchFamily="2" charset="2"/>
              <a:buChar char="n"/>
            </a:pPr>
            <a:r>
              <a:rPr lang="en-US" altLang="zh-CN" sz="1800" dirty="0"/>
              <a:t>Implementation &amp; Release Plan / </a:t>
            </a:r>
            <a:r>
              <a:rPr lang="zh-CN" altLang="en-US" sz="1800" dirty="0"/>
              <a:t>实施和发布计划</a:t>
            </a:r>
            <a:endParaRPr lang="en-US" altLang="zh-CN" sz="1800" dirty="0"/>
          </a:p>
          <a:p>
            <a:pPr>
              <a:buFont typeface="Wingdings" panose="05000000000000000000" pitchFamily="2" charset="2"/>
              <a:buChar char="n"/>
            </a:pPr>
            <a:r>
              <a:rPr lang="en-US" altLang="zh-CN" sz="1800" dirty="0"/>
              <a:t>Q&amp;A / </a:t>
            </a:r>
            <a:r>
              <a:rPr lang="zh-CN" altLang="en-US" sz="1800" dirty="0"/>
              <a:t>问题与回答</a:t>
            </a:r>
            <a:endParaRPr lang="en-US" altLang="zh-CN" sz="1800" dirty="0"/>
          </a:p>
          <a:p>
            <a:pPr lvl="1">
              <a:buFont typeface="Wingdings" panose="05000000000000000000" pitchFamily="2" charset="2"/>
              <a:buChar char="n"/>
            </a:pPr>
            <a:endParaRPr lang="en-US" altLang="zh-CN" dirty="0"/>
          </a:p>
          <a:p>
            <a:pPr lvl="1"/>
            <a:endParaRPr lang="zh-CN" altLang="en-US" dirty="0"/>
          </a:p>
        </p:txBody>
      </p:sp>
      <p:sp>
        <p:nvSpPr>
          <p:cNvPr id="4" name="Footer Placeholder 3"/>
          <p:cNvSpPr>
            <a:spLocks noGrp="1"/>
          </p:cNvSpPr>
          <p:nvPr>
            <p:ph type="ftr" sz="quarter" idx="11"/>
          </p:nvPr>
        </p:nvSpPr>
        <p:spPr>
          <a:xfrm>
            <a:off x="4622800" y="6429682"/>
            <a:ext cx="4114800" cy="365125"/>
          </a:xfrm>
        </p:spPr>
        <p:txBody>
          <a:bodyPr/>
          <a:lstStyle/>
          <a:p>
            <a:r>
              <a:rPr lang="en-IN" altLang="zh-CN" dirty="0" smtClean="0"/>
              <a:t>Copyright © 2018 Omnex Inc. </a:t>
            </a:r>
            <a:endParaRPr lang="zh-CN" altLang="en-US" dirty="0"/>
          </a:p>
        </p:txBody>
      </p:sp>
    </p:spTree>
    <p:extLst>
      <p:ext uri="{BB962C8B-B14F-4D97-AF65-F5344CB8AC3E}">
        <p14:creationId xmlns:p14="http://schemas.microsoft.com/office/powerpoint/2010/main" val="91799742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en-US" altLang="zh-CN" sz="3600" b="1" dirty="0" smtClean="0"/>
              <a:t>Customer Requirements / </a:t>
            </a:r>
            <a:r>
              <a:rPr lang="zh-CN" altLang="en-US" sz="3600" b="1" dirty="0" smtClean="0"/>
              <a:t>客户需求</a:t>
            </a:r>
            <a:r>
              <a:rPr lang="en-US" altLang="zh-CN" sz="4000" dirty="0" smtClean="0"/>
              <a:t/>
            </a:r>
            <a:br>
              <a:rPr lang="en-US" altLang="zh-CN" sz="4000" dirty="0" smtClean="0"/>
            </a:br>
            <a:r>
              <a:rPr lang="en-US" altLang="zh-CN" sz="2800" dirty="0" smtClean="0"/>
              <a:t>- Background &amp; Pain point / </a:t>
            </a:r>
            <a:r>
              <a:rPr lang="zh-CN" altLang="en-US" sz="2800" dirty="0" smtClean="0"/>
              <a:t>背景和痛点</a:t>
            </a:r>
            <a:endParaRPr lang="zh-CN" altLang="en-US" sz="4000" dirty="0"/>
          </a:p>
        </p:txBody>
      </p:sp>
      <p:sp>
        <p:nvSpPr>
          <p:cNvPr id="7" name="内容占位符 6"/>
          <p:cNvSpPr>
            <a:spLocks noGrp="1"/>
          </p:cNvSpPr>
          <p:nvPr>
            <p:ph idx="1"/>
          </p:nvPr>
        </p:nvSpPr>
        <p:spPr>
          <a:xfrm>
            <a:off x="355600" y="1325562"/>
            <a:ext cx="10515600" cy="4567237"/>
          </a:xfrm>
        </p:spPr>
        <p:txBody>
          <a:bodyPr>
            <a:noAutofit/>
          </a:bodyPr>
          <a:lstStyle/>
          <a:p>
            <a:pPr>
              <a:lnSpc>
                <a:spcPct val="100000"/>
              </a:lnSpc>
              <a:buFont typeface="Wingdings" panose="05000000000000000000" pitchFamily="2" charset="2"/>
              <a:buChar char="n"/>
            </a:pPr>
            <a:r>
              <a:rPr lang="en-US" altLang="zh-CN" sz="2000" dirty="0" smtClean="0"/>
              <a:t>YFVE is using traditional work methods for Supplier Quality Management </a:t>
            </a:r>
          </a:p>
          <a:p>
            <a:pPr lvl="1">
              <a:lnSpc>
                <a:spcPct val="100000"/>
              </a:lnSpc>
              <a:buFont typeface="Wingdings" panose="05000000000000000000" pitchFamily="2" charset="2"/>
              <a:buChar char="n"/>
            </a:pPr>
            <a:r>
              <a:rPr lang="en-US" altLang="zh-CN" sz="1800" b="1" dirty="0" smtClean="0"/>
              <a:t>E-mails to track the status of APQP,PPAP,PPQP of each suppliers</a:t>
            </a:r>
            <a:r>
              <a:rPr lang="en-US" altLang="zh-CN" sz="1800" dirty="0" smtClean="0"/>
              <a:t>; </a:t>
            </a:r>
          </a:p>
          <a:p>
            <a:pPr lvl="1">
              <a:lnSpc>
                <a:spcPct val="100000"/>
              </a:lnSpc>
              <a:buFont typeface="Wingdings" panose="05000000000000000000" pitchFamily="2" charset="2"/>
              <a:buChar char="n"/>
            </a:pPr>
            <a:r>
              <a:rPr lang="en-US" altLang="zh-CN" sz="1800" b="1" dirty="0" smtClean="0"/>
              <a:t>No single point data collection and storage</a:t>
            </a:r>
            <a:r>
              <a:rPr lang="en-US" altLang="zh-CN" sz="1800" dirty="0" smtClean="0"/>
              <a:t>, </a:t>
            </a:r>
          </a:p>
          <a:p>
            <a:pPr lvl="1">
              <a:lnSpc>
                <a:spcPct val="100000"/>
              </a:lnSpc>
              <a:buFont typeface="Wingdings" panose="05000000000000000000" pitchFamily="2" charset="2"/>
              <a:buChar char="n"/>
            </a:pPr>
            <a:r>
              <a:rPr lang="en-US" altLang="zh-CN" sz="1800" b="1" dirty="0" smtClean="0"/>
              <a:t>need lots of time to consolidate data</a:t>
            </a:r>
            <a:r>
              <a:rPr lang="en-US" altLang="zh-CN" sz="1800" dirty="0" smtClean="0"/>
              <a:t>, </a:t>
            </a:r>
          </a:p>
          <a:p>
            <a:pPr lvl="1">
              <a:lnSpc>
                <a:spcPct val="100000"/>
              </a:lnSpc>
              <a:buFont typeface="Wingdings" panose="05000000000000000000" pitchFamily="2" charset="2"/>
              <a:buChar char="n"/>
            </a:pPr>
            <a:r>
              <a:rPr lang="en-US" altLang="zh-CN" sz="1800" b="1" dirty="0" smtClean="0"/>
              <a:t>low work efficiency</a:t>
            </a:r>
            <a:r>
              <a:rPr lang="en-US" altLang="zh-CN" sz="1800" dirty="0" smtClean="0"/>
              <a:t>.</a:t>
            </a:r>
          </a:p>
          <a:p>
            <a:pPr>
              <a:lnSpc>
                <a:spcPct val="100000"/>
              </a:lnSpc>
              <a:buFont typeface="Wingdings" panose="05000000000000000000" pitchFamily="2" charset="2"/>
              <a:buChar char="n"/>
            </a:pPr>
            <a:r>
              <a:rPr lang="en-US" altLang="zh-CN" sz="2000" dirty="0" smtClean="0"/>
              <a:t>YFVE is supposed to improve their Supplier Management Efficiency and manage the risks, and then build up a efficient information management system to monitor the APQP/PPAP/PPQP process, track issues, manage Supplier Metrics.</a:t>
            </a:r>
          </a:p>
          <a:p>
            <a:pPr>
              <a:lnSpc>
                <a:spcPct val="100000"/>
              </a:lnSpc>
              <a:buFont typeface="Wingdings" panose="05000000000000000000" pitchFamily="2" charset="2"/>
              <a:buChar char="n"/>
            </a:pPr>
            <a:r>
              <a:rPr lang="en-US" altLang="zh-CN" sz="2000" dirty="0" smtClean="0"/>
              <a:t>Cooperative work required from multi-entities, then the Content management (mainly for Document management and Version control) requirement is mandatory.  </a:t>
            </a:r>
            <a:endParaRPr lang="zh-CN" altLang="en-US" sz="2000" dirty="0"/>
          </a:p>
        </p:txBody>
      </p:sp>
      <p:sp>
        <p:nvSpPr>
          <p:cNvPr id="2" name="Footer Placeholder 1"/>
          <p:cNvSpPr>
            <a:spLocks noGrp="1"/>
          </p:cNvSpPr>
          <p:nvPr>
            <p:ph type="ftr" sz="quarter" idx="11"/>
          </p:nvPr>
        </p:nvSpPr>
        <p:spPr/>
        <p:txBody>
          <a:bodyPr/>
          <a:lstStyle/>
          <a:p>
            <a:r>
              <a:rPr lang="en-IN" altLang="zh-CN" smtClean="0"/>
              <a:t>Cpyright © 2018 Omnex Inc. </a:t>
            </a:r>
            <a:endParaRPr lang="zh-CN" altLang="en-US"/>
          </a:p>
        </p:txBody>
      </p:sp>
    </p:spTree>
    <p:extLst>
      <p:ext uri="{BB962C8B-B14F-4D97-AF65-F5344CB8AC3E}">
        <p14:creationId xmlns:p14="http://schemas.microsoft.com/office/powerpoint/2010/main" val="38573343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Autofit/>
          </a:bodyPr>
          <a:lstStyle/>
          <a:p>
            <a:r>
              <a:rPr lang="en-US" altLang="zh-CN" sz="3600" b="1" dirty="0"/>
              <a:t>Customer </a:t>
            </a:r>
            <a:r>
              <a:rPr lang="en-US" altLang="zh-CN" sz="3600" b="1" dirty="0" smtClean="0"/>
              <a:t>Requirements / </a:t>
            </a:r>
            <a:r>
              <a:rPr lang="zh-CN" altLang="en-US" sz="3600" b="1" dirty="0" smtClean="0"/>
              <a:t>客户需求</a:t>
            </a:r>
            <a:r>
              <a:rPr lang="en-US" altLang="zh-CN" sz="3600" dirty="0"/>
              <a:t/>
            </a:r>
            <a:br>
              <a:rPr lang="en-US" altLang="zh-CN" sz="3600" dirty="0"/>
            </a:br>
            <a:r>
              <a:rPr lang="en-US" altLang="zh-CN" sz="2800" dirty="0"/>
              <a:t>- </a:t>
            </a:r>
            <a:r>
              <a:rPr lang="en-US" altLang="zh-CN" sz="2800" dirty="0" smtClean="0"/>
              <a:t>Requirements Specification / </a:t>
            </a:r>
            <a:r>
              <a:rPr lang="zh-CN" altLang="en-US" sz="2800" dirty="0" smtClean="0"/>
              <a:t>需求说明</a:t>
            </a:r>
            <a:endParaRPr lang="zh-CN" altLang="en-US" sz="3600" dirty="0"/>
          </a:p>
        </p:txBody>
      </p:sp>
      <p:sp>
        <p:nvSpPr>
          <p:cNvPr id="4" name="内容占位符 3"/>
          <p:cNvSpPr>
            <a:spLocks noGrp="1"/>
          </p:cNvSpPr>
          <p:nvPr>
            <p:ph idx="1"/>
          </p:nvPr>
        </p:nvSpPr>
        <p:spPr/>
        <p:txBody>
          <a:bodyPr>
            <a:normAutofit fontScale="85000" lnSpcReduction="20000"/>
          </a:bodyPr>
          <a:lstStyle/>
          <a:p>
            <a:pPr>
              <a:buFont typeface="Wingdings" panose="05000000000000000000" pitchFamily="2" charset="2"/>
              <a:buChar char="n"/>
            </a:pPr>
            <a:r>
              <a:rPr lang="en-US" altLang="zh-CN" dirty="0" smtClean="0"/>
              <a:t>To build up an </a:t>
            </a:r>
            <a:r>
              <a:rPr lang="en-US" altLang="zh-CN" b="1" dirty="0" smtClean="0"/>
              <a:t>APQP management platform for suppliers </a:t>
            </a:r>
            <a:r>
              <a:rPr lang="en-US" altLang="zh-CN" dirty="0" smtClean="0"/>
              <a:t>and realize the submission, approval, monitoring, statistics and storage of the system. The main functions are listed below:</a:t>
            </a:r>
          </a:p>
          <a:p>
            <a:pPr lvl="1">
              <a:buFont typeface="Wingdings" panose="05000000000000000000" pitchFamily="2" charset="2"/>
              <a:buChar char="Ø"/>
            </a:pPr>
            <a:r>
              <a:rPr lang="en-US" altLang="zh-CN" b="1" dirty="0" smtClean="0"/>
              <a:t>Task start up: </a:t>
            </a:r>
            <a:r>
              <a:rPr lang="en-US" altLang="zh-CN" dirty="0" smtClean="0"/>
              <a:t>integrate with YFVIC system to trigger the task automatically, or trigger the task manually.</a:t>
            </a:r>
          </a:p>
          <a:p>
            <a:pPr lvl="1">
              <a:buFont typeface="Wingdings" panose="05000000000000000000" pitchFamily="2" charset="2"/>
              <a:buChar char="Ø"/>
            </a:pPr>
            <a:r>
              <a:rPr lang="en-US" altLang="zh-CN" b="1" dirty="0" smtClean="0"/>
              <a:t>Data submission: </a:t>
            </a:r>
            <a:r>
              <a:rPr lang="en-US" altLang="zh-CN" dirty="0" smtClean="0"/>
              <a:t>suppliers have to submit all the tasks by the pre-defined time line, and suppliers will get notifications automatically before each time line.</a:t>
            </a:r>
          </a:p>
          <a:p>
            <a:pPr lvl="1">
              <a:buFont typeface="Wingdings" panose="05000000000000000000" pitchFamily="2" charset="2"/>
              <a:buChar char="Ø"/>
            </a:pPr>
            <a:r>
              <a:rPr lang="en-US" altLang="zh-CN" b="1" dirty="0" smtClean="0"/>
              <a:t>Approval: </a:t>
            </a:r>
            <a:r>
              <a:rPr lang="en-US" altLang="zh-CN" dirty="0" smtClean="0"/>
              <a:t>YFVIC SQE will audit the materials that submitted by the suppliers and decide to reject or approve the application online. The system should allow YFVIC SQE to log the reject reasons or comments, and all the historical records should be logged automatically. </a:t>
            </a:r>
          </a:p>
          <a:p>
            <a:pPr lvl="1">
              <a:buFont typeface="Wingdings" panose="05000000000000000000" pitchFamily="2" charset="2"/>
              <a:buChar char="Ø"/>
            </a:pPr>
            <a:r>
              <a:rPr lang="en-US" altLang="zh-CN" b="1" dirty="0" smtClean="0"/>
              <a:t>Monitoring: </a:t>
            </a:r>
            <a:r>
              <a:rPr lang="en-US" altLang="zh-CN" dirty="0" smtClean="0"/>
              <a:t>Any tasks expired (violating need date), the system should send notification to SQE and suppliers, and also escalate the tasks to higher level managers according to the expired date pre-defined.</a:t>
            </a:r>
          </a:p>
          <a:p>
            <a:pPr lvl="1">
              <a:buFont typeface="Wingdings" panose="05000000000000000000" pitchFamily="2" charset="2"/>
              <a:buChar char="Ø"/>
            </a:pPr>
            <a:r>
              <a:rPr lang="en-US" altLang="zh-CN" b="1" dirty="0" smtClean="0"/>
              <a:t>Statistics (report): </a:t>
            </a:r>
            <a:r>
              <a:rPr lang="en-US" altLang="zh-CN" dirty="0" smtClean="0"/>
              <a:t>Generate report by three dimensions (by projects, by suppliers, by SQE)</a:t>
            </a:r>
          </a:p>
          <a:p>
            <a:pPr lvl="1">
              <a:buFont typeface="Wingdings" panose="05000000000000000000" pitchFamily="2" charset="2"/>
              <a:buChar char="Ø"/>
            </a:pPr>
            <a:r>
              <a:rPr lang="en-US" altLang="zh-CN" dirty="0" smtClean="0"/>
              <a:t>ALL BUSINESS DATA NEED TO BE STORED AT LEAST FOR 15 YEARS.</a:t>
            </a:r>
          </a:p>
          <a:p>
            <a:pPr lvl="1">
              <a:buFont typeface="Wingdings" panose="05000000000000000000" pitchFamily="2" charset="2"/>
              <a:buChar char="Ø"/>
            </a:pPr>
            <a:r>
              <a:rPr lang="en-US" altLang="zh-CN" b="1" dirty="0" smtClean="0"/>
              <a:t>EXTERNAL INTERFACE: </a:t>
            </a:r>
            <a:r>
              <a:rPr lang="en-US" altLang="zh-CN" dirty="0" smtClean="0"/>
              <a:t>Realize the standard input/output functions according to YFVE’s detailed requirements.</a:t>
            </a:r>
            <a:endParaRPr lang="zh-CN" altLang="en-US" dirty="0"/>
          </a:p>
        </p:txBody>
      </p:sp>
      <p:sp>
        <p:nvSpPr>
          <p:cNvPr id="2" name="Footer Placeholder 1"/>
          <p:cNvSpPr>
            <a:spLocks noGrp="1"/>
          </p:cNvSpPr>
          <p:nvPr>
            <p:ph type="ftr" sz="quarter" idx="11"/>
          </p:nvPr>
        </p:nvSpPr>
        <p:spPr/>
        <p:txBody>
          <a:bodyPr/>
          <a:lstStyle/>
          <a:p>
            <a:r>
              <a:rPr lang="en-IN" altLang="zh-CN" smtClean="0"/>
              <a:t>Cpyright © 2018 Omnex Inc. </a:t>
            </a:r>
            <a:endParaRPr lang="zh-CN" altLang="en-US"/>
          </a:p>
        </p:txBody>
      </p:sp>
    </p:spTree>
    <p:extLst>
      <p:ext uri="{BB962C8B-B14F-4D97-AF65-F5344CB8AC3E}">
        <p14:creationId xmlns:p14="http://schemas.microsoft.com/office/powerpoint/2010/main" val="27547020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Agenda/</a:t>
            </a:r>
            <a:r>
              <a:rPr lang="zh-CN" altLang="en-US" dirty="0"/>
              <a:t>议程</a:t>
            </a:r>
          </a:p>
        </p:txBody>
      </p:sp>
      <p:sp>
        <p:nvSpPr>
          <p:cNvPr id="3" name="内容占位符 2"/>
          <p:cNvSpPr>
            <a:spLocks noGrp="1"/>
          </p:cNvSpPr>
          <p:nvPr>
            <p:ph idx="1"/>
          </p:nvPr>
        </p:nvSpPr>
        <p:spPr>
          <a:xfrm>
            <a:off x="1097280" y="1195754"/>
            <a:ext cx="10058400" cy="4909624"/>
          </a:xfrm>
        </p:spPr>
        <p:txBody>
          <a:bodyPr>
            <a:normAutofit/>
          </a:bodyPr>
          <a:lstStyle/>
          <a:p>
            <a:pPr>
              <a:buFont typeface="Wingdings" panose="05000000000000000000" pitchFamily="2" charset="2"/>
              <a:buChar char="n"/>
            </a:pPr>
            <a:r>
              <a:rPr lang="en-US" altLang="zh-CN" sz="1800" dirty="0"/>
              <a:t>Omnex &amp; Yanfeng Team Introductions / </a:t>
            </a:r>
            <a:r>
              <a:rPr lang="zh-CN" altLang="en-US" sz="1800" dirty="0"/>
              <a:t>团队介绍</a:t>
            </a:r>
            <a:endParaRPr lang="en-US" altLang="zh-CN" sz="1800" dirty="0"/>
          </a:p>
          <a:p>
            <a:pPr>
              <a:buFont typeface="Wingdings" panose="05000000000000000000" pitchFamily="2" charset="2"/>
              <a:buChar char="n"/>
            </a:pPr>
            <a:r>
              <a:rPr lang="en-US" altLang="zh-CN" sz="1800" dirty="0"/>
              <a:t>Customer Requirements / </a:t>
            </a:r>
            <a:r>
              <a:rPr lang="zh-CN" altLang="en-US" sz="1800" dirty="0"/>
              <a:t>客户需求</a:t>
            </a:r>
            <a:endParaRPr lang="en-US" altLang="zh-CN" sz="1800" dirty="0"/>
          </a:p>
          <a:p>
            <a:pPr lvl="1"/>
            <a:r>
              <a:rPr lang="en-US" altLang="zh-CN" sz="1400" dirty="0"/>
              <a:t>Background &amp; Pain Point / </a:t>
            </a:r>
            <a:r>
              <a:rPr lang="zh-CN" altLang="en-US" sz="1400" dirty="0"/>
              <a:t>需求背景和痛点</a:t>
            </a:r>
            <a:endParaRPr lang="en-US" altLang="zh-CN" sz="1400" dirty="0"/>
          </a:p>
          <a:p>
            <a:pPr lvl="1"/>
            <a:r>
              <a:rPr lang="en-US" altLang="zh-CN" sz="1400" dirty="0"/>
              <a:t>Requirements Specification / </a:t>
            </a:r>
            <a:r>
              <a:rPr lang="zh-CN" altLang="en-US" sz="1400" dirty="0"/>
              <a:t>需求说明</a:t>
            </a:r>
            <a:endParaRPr lang="en-US" altLang="zh-CN" sz="1400" dirty="0"/>
          </a:p>
          <a:p>
            <a:pPr>
              <a:buFont typeface="Wingdings" panose="05000000000000000000" pitchFamily="2" charset="2"/>
              <a:buChar char="n"/>
            </a:pPr>
            <a:r>
              <a:rPr lang="en-US" altLang="zh-CN" sz="1800" dirty="0">
                <a:solidFill>
                  <a:schemeClr val="accent2"/>
                </a:solidFill>
              </a:rPr>
              <a:t>Understanding of Customer Requirements / </a:t>
            </a:r>
            <a:r>
              <a:rPr lang="zh-CN" altLang="en-US" sz="1800" dirty="0">
                <a:solidFill>
                  <a:schemeClr val="accent2"/>
                </a:solidFill>
              </a:rPr>
              <a:t>需求理解</a:t>
            </a:r>
            <a:endParaRPr lang="en-US" altLang="zh-CN" sz="1800" dirty="0">
              <a:solidFill>
                <a:schemeClr val="accent2"/>
              </a:solidFill>
            </a:endParaRPr>
          </a:p>
          <a:p>
            <a:pPr lvl="1"/>
            <a:r>
              <a:rPr lang="en-US" altLang="zh-CN" sz="1400" dirty="0">
                <a:solidFill>
                  <a:schemeClr val="accent5"/>
                </a:solidFill>
              </a:rPr>
              <a:t>Functional Requirements / </a:t>
            </a:r>
            <a:r>
              <a:rPr lang="zh-CN" altLang="en-US" sz="1400" dirty="0">
                <a:solidFill>
                  <a:schemeClr val="accent5"/>
                </a:solidFill>
              </a:rPr>
              <a:t>功能性需求</a:t>
            </a:r>
            <a:endParaRPr lang="en-US" altLang="zh-CN" sz="1400" dirty="0">
              <a:solidFill>
                <a:schemeClr val="accent5"/>
              </a:solidFill>
            </a:endParaRPr>
          </a:p>
          <a:p>
            <a:pPr>
              <a:buFont typeface="Wingdings" panose="05000000000000000000" pitchFamily="2" charset="2"/>
              <a:buChar char="n"/>
            </a:pPr>
            <a:r>
              <a:rPr lang="en-US" altLang="zh-CN" sz="1800" dirty="0" smtClean="0"/>
              <a:t>OMNEX </a:t>
            </a:r>
            <a:r>
              <a:rPr lang="en-US" altLang="zh-CN" sz="1800" dirty="0"/>
              <a:t>Solution / OMNEX </a:t>
            </a:r>
            <a:r>
              <a:rPr lang="zh-CN" altLang="en-US" sz="1800" dirty="0"/>
              <a:t>解决方案</a:t>
            </a:r>
            <a:endParaRPr lang="en-US" altLang="zh-CN" sz="1800" dirty="0"/>
          </a:p>
          <a:p>
            <a:pPr lvl="1"/>
            <a:r>
              <a:rPr lang="en-US" altLang="zh-CN" sz="1400" dirty="0"/>
              <a:t>Application Architecture / </a:t>
            </a:r>
            <a:r>
              <a:rPr lang="zh-CN" altLang="en-US" sz="1400" dirty="0"/>
              <a:t>应用架构</a:t>
            </a:r>
            <a:endParaRPr lang="en-US" altLang="zh-CN" sz="1400" dirty="0"/>
          </a:p>
          <a:p>
            <a:pPr lvl="1"/>
            <a:r>
              <a:rPr lang="en-US" altLang="zh-CN" sz="1400" dirty="0" smtClean="0"/>
              <a:t>System </a:t>
            </a:r>
            <a:r>
              <a:rPr lang="en-US" altLang="zh-CN" sz="1400" dirty="0"/>
              <a:t>Infrastructure /  </a:t>
            </a:r>
            <a:r>
              <a:rPr lang="zh-CN" altLang="en-US" sz="1400" dirty="0"/>
              <a:t>系统部署架构</a:t>
            </a:r>
            <a:endParaRPr lang="en-US" altLang="zh-CN" sz="1400" dirty="0"/>
          </a:p>
          <a:p>
            <a:pPr lvl="1"/>
            <a:r>
              <a:rPr lang="en-US" altLang="zh-CN" sz="1400" dirty="0"/>
              <a:t>Application Feature List / </a:t>
            </a:r>
            <a:r>
              <a:rPr lang="zh-CN" altLang="en-US" sz="1400" dirty="0"/>
              <a:t>应用功能清单</a:t>
            </a:r>
            <a:endParaRPr lang="en-US" altLang="zh-CN" sz="1400" dirty="0"/>
          </a:p>
          <a:p>
            <a:pPr marL="228600" lvl="1">
              <a:spcBef>
                <a:spcPts val="1000"/>
              </a:spcBef>
              <a:spcAft>
                <a:spcPts val="200"/>
              </a:spcAft>
              <a:buSzPct val="100000"/>
              <a:buFont typeface="Wingdings" panose="05000000000000000000" pitchFamily="2" charset="2"/>
              <a:buChar char="n"/>
            </a:pPr>
            <a:r>
              <a:rPr lang="en-US" altLang="zh-CN" sz="1800" dirty="0"/>
              <a:t>Project Implementation Methodology / </a:t>
            </a:r>
            <a:r>
              <a:rPr lang="zh-CN" altLang="en-US" sz="1800" dirty="0"/>
              <a:t>项目实施方法论</a:t>
            </a:r>
            <a:endParaRPr lang="en-US" altLang="zh-CN" sz="1800" dirty="0"/>
          </a:p>
          <a:p>
            <a:pPr>
              <a:buFont typeface="Wingdings" panose="05000000000000000000" pitchFamily="2" charset="2"/>
              <a:buChar char="n"/>
            </a:pPr>
            <a:r>
              <a:rPr lang="en-US" altLang="zh-CN" sz="1800" dirty="0"/>
              <a:t>Implementation &amp; Release Plan / </a:t>
            </a:r>
            <a:r>
              <a:rPr lang="zh-CN" altLang="en-US" sz="1800" dirty="0"/>
              <a:t>实施和发布计划</a:t>
            </a:r>
            <a:endParaRPr lang="en-US" altLang="zh-CN" sz="1800" dirty="0"/>
          </a:p>
          <a:p>
            <a:pPr>
              <a:buFont typeface="Wingdings" panose="05000000000000000000" pitchFamily="2" charset="2"/>
              <a:buChar char="n"/>
            </a:pPr>
            <a:r>
              <a:rPr lang="en-US" altLang="zh-CN" sz="1800" dirty="0"/>
              <a:t>Q&amp;A / </a:t>
            </a:r>
            <a:r>
              <a:rPr lang="zh-CN" altLang="en-US" sz="1800" dirty="0"/>
              <a:t>问题与回答</a:t>
            </a:r>
            <a:endParaRPr lang="en-US" altLang="zh-CN" sz="1800" dirty="0"/>
          </a:p>
          <a:p>
            <a:pPr lvl="1">
              <a:buFont typeface="Wingdings" panose="05000000000000000000" pitchFamily="2" charset="2"/>
              <a:buChar char="n"/>
            </a:pPr>
            <a:endParaRPr lang="en-US" altLang="zh-CN" dirty="0"/>
          </a:p>
          <a:p>
            <a:pPr lvl="1"/>
            <a:endParaRPr lang="zh-CN" altLang="en-US" dirty="0"/>
          </a:p>
        </p:txBody>
      </p:sp>
      <p:sp>
        <p:nvSpPr>
          <p:cNvPr id="4" name="Footer Placeholder 3"/>
          <p:cNvSpPr>
            <a:spLocks noGrp="1"/>
          </p:cNvSpPr>
          <p:nvPr>
            <p:ph type="ftr" sz="quarter" idx="11"/>
          </p:nvPr>
        </p:nvSpPr>
        <p:spPr>
          <a:xfrm>
            <a:off x="4622800" y="6429682"/>
            <a:ext cx="4114800" cy="365125"/>
          </a:xfrm>
        </p:spPr>
        <p:txBody>
          <a:bodyPr/>
          <a:lstStyle/>
          <a:p>
            <a:r>
              <a:rPr lang="en-IN" altLang="zh-CN" dirty="0" smtClean="0"/>
              <a:t>Copyright © 2018 Omnex Inc. </a:t>
            </a:r>
            <a:endParaRPr lang="zh-CN" altLang="en-US" dirty="0"/>
          </a:p>
        </p:txBody>
      </p:sp>
    </p:spTree>
    <p:extLst>
      <p:ext uri="{BB962C8B-B14F-4D97-AF65-F5344CB8AC3E}">
        <p14:creationId xmlns:p14="http://schemas.microsoft.com/office/powerpoint/2010/main" val="27056043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0" y="1468585"/>
            <a:ext cx="11651141" cy="4375321"/>
            <a:chOff x="249382" y="1385455"/>
            <a:chExt cx="11401759" cy="4375321"/>
          </a:xfrm>
          <a:effectLst>
            <a:outerShdw blurRad="50800" dist="38100" dir="2700000" algn="tl" rotWithShape="0">
              <a:prstClr val="black">
                <a:alpha val="40000"/>
              </a:prstClr>
            </a:outerShdw>
          </a:effectLst>
        </p:grpSpPr>
        <p:sp>
          <p:nvSpPr>
            <p:cNvPr id="20" name="矩形 19"/>
            <p:cNvSpPr/>
            <p:nvPr/>
          </p:nvSpPr>
          <p:spPr>
            <a:xfrm>
              <a:off x="249382" y="1385455"/>
              <a:ext cx="1676400" cy="4253348"/>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a:stCxn id="20" idx="2"/>
            </p:cNvCxnSpPr>
            <p:nvPr/>
          </p:nvCxnSpPr>
          <p:spPr>
            <a:xfrm>
              <a:off x="1087582" y="5638803"/>
              <a:ext cx="10361175" cy="1385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等腰三角形 8"/>
            <p:cNvSpPr/>
            <p:nvPr/>
          </p:nvSpPr>
          <p:spPr>
            <a:xfrm rot="5400000">
              <a:off x="11427976" y="5537611"/>
              <a:ext cx="243946" cy="20238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a:bodyPr>
          <a:lstStyle/>
          <a:p>
            <a:r>
              <a:rPr lang="en-US" altLang="zh-CN" sz="3600" b="1" dirty="0" smtClean="0"/>
              <a:t>Requirements Understanding</a:t>
            </a:r>
            <a:r>
              <a:rPr lang="en-US" altLang="zh-CN" sz="2800" dirty="0" smtClean="0"/>
              <a:t/>
            </a:r>
            <a:br>
              <a:rPr lang="en-US" altLang="zh-CN" sz="2800" dirty="0" smtClean="0"/>
            </a:br>
            <a:r>
              <a:rPr lang="en-US" altLang="zh-CN" sz="2800" dirty="0" smtClean="0"/>
              <a:t>- Functional Requirements – Main Process</a:t>
            </a:r>
            <a:endParaRPr lang="zh-CN" altLang="en-US" sz="2800" dirty="0"/>
          </a:p>
        </p:txBody>
      </p:sp>
      <p:sp>
        <p:nvSpPr>
          <p:cNvPr id="7" name="流程图: 多文档 6"/>
          <p:cNvSpPr/>
          <p:nvPr/>
        </p:nvSpPr>
        <p:spPr>
          <a:xfrm>
            <a:off x="304792" y="2806789"/>
            <a:ext cx="901337" cy="604647"/>
          </a:xfrm>
          <a:prstGeom prst="flowChartMultidocument">
            <a:avLst/>
          </a:prstGeom>
          <a:solidFill>
            <a:schemeClr val="bg1"/>
          </a:solidFill>
          <a:ln>
            <a:solidFill>
              <a:schemeClr val="accent2"/>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ECR</a:t>
            </a:r>
            <a:endParaRPr lang="zh-CN" altLang="en-US" dirty="0">
              <a:solidFill>
                <a:schemeClr val="tx1"/>
              </a:solidFill>
            </a:endParaRPr>
          </a:p>
        </p:txBody>
      </p:sp>
      <p:sp>
        <p:nvSpPr>
          <p:cNvPr id="45" name="圆角矩形 44"/>
          <p:cNvSpPr/>
          <p:nvPr/>
        </p:nvSpPr>
        <p:spPr>
          <a:xfrm>
            <a:off x="4533116" y="1805918"/>
            <a:ext cx="1197525" cy="2229549"/>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15" name="图示 14"/>
          <p:cNvGraphicFramePr/>
          <p:nvPr>
            <p:extLst>
              <p:ext uri="{D42A27DB-BD31-4B8C-83A1-F6EECF244321}">
                <p14:modId xmlns:p14="http://schemas.microsoft.com/office/powerpoint/2010/main" val="3681818239"/>
              </p:ext>
            </p:extLst>
          </p:nvPr>
        </p:nvGraphicFramePr>
        <p:xfrm>
          <a:off x="4325330" y="1896111"/>
          <a:ext cx="1651728" cy="20441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4" name="梯形 3"/>
          <p:cNvSpPr/>
          <p:nvPr/>
        </p:nvSpPr>
        <p:spPr>
          <a:xfrm>
            <a:off x="304792" y="1888477"/>
            <a:ext cx="901337" cy="470263"/>
          </a:xfrm>
          <a:prstGeom prst="trapezoid">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SNL</a:t>
            </a:r>
            <a:endParaRPr lang="zh-CN" altLang="en-US" dirty="0">
              <a:solidFill>
                <a:schemeClr val="tx1"/>
              </a:solidFill>
            </a:endParaRPr>
          </a:p>
        </p:txBody>
      </p:sp>
      <p:grpSp>
        <p:nvGrpSpPr>
          <p:cNvPr id="25" name="组合 24"/>
          <p:cNvGrpSpPr/>
          <p:nvPr/>
        </p:nvGrpSpPr>
        <p:grpSpPr>
          <a:xfrm>
            <a:off x="405910" y="3859485"/>
            <a:ext cx="800219" cy="686196"/>
            <a:chOff x="456423" y="3505697"/>
            <a:chExt cx="800219" cy="942757"/>
          </a:xfrm>
          <a:effectLst>
            <a:outerShdw blurRad="50800" dist="38100" dir="2700000" algn="tl" rotWithShape="0">
              <a:prstClr val="black">
                <a:alpha val="40000"/>
              </a:prstClr>
            </a:outerShdw>
          </a:effectLst>
        </p:grpSpPr>
        <p:pic>
          <p:nvPicPr>
            <p:cNvPr id="8" name="图片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4959" y="3505697"/>
              <a:ext cx="721170" cy="668721"/>
            </a:xfrm>
            <a:prstGeom prst="rect">
              <a:avLst/>
            </a:prstGeom>
            <a:ln>
              <a:solidFill>
                <a:schemeClr val="accent5"/>
              </a:solidFill>
            </a:ln>
          </p:spPr>
        </p:pic>
        <p:sp>
          <p:nvSpPr>
            <p:cNvPr id="10" name="文本框 9"/>
            <p:cNvSpPr txBox="1"/>
            <p:nvPr/>
          </p:nvSpPr>
          <p:spPr>
            <a:xfrm>
              <a:off x="456423" y="4171455"/>
              <a:ext cx="800219" cy="276999"/>
            </a:xfrm>
            <a:prstGeom prst="rect">
              <a:avLst/>
            </a:prstGeom>
            <a:noFill/>
          </p:spPr>
          <p:txBody>
            <a:bodyPr wrap="none" rtlCol="0">
              <a:spAutoFit/>
            </a:bodyPr>
            <a:lstStyle/>
            <a:p>
              <a:r>
                <a:rPr lang="zh-CN" altLang="en-US" sz="1200" dirty="0" smtClean="0"/>
                <a:t>批量导入</a:t>
              </a:r>
              <a:endParaRPr lang="zh-CN" altLang="en-US" sz="1200" dirty="0"/>
            </a:p>
          </p:txBody>
        </p:sp>
      </p:grpSp>
      <p:sp>
        <p:nvSpPr>
          <p:cNvPr id="11" name="流程图: 预定义过程 10"/>
          <p:cNvSpPr/>
          <p:nvPr/>
        </p:nvSpPr>
        <p:spPr>
          <a:xfrm>
            <a:off x="304792" y="4993729"/>
            <a:ext cx="901337" cy="506680"/>
          </a:xfrm>
          <a:prstGeom prst="flowChartPredefined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Single part</a:t>
            </a:r>
            <a:endParaRPr lang="zh-CN" altLang="en-US" sz="1400" dirty="0">
              <a:solidFill>
                <a:schemeClr val="tx1"/>
              </a:solidFill>
            </a:endParaRPr>
          </a:p>
        </p:txBody>
      </p:sp>
      <p:sp>
        <p:nvSpPr>
          <p:cNvPr id="16" name="Rectangle 24">
            <a:extLst>
              <a:ext uri="{FF2B5EF4-FFF2-40B4-BE49-F238E27FC236}">
                <a16:creationId xmlns:a16="http://schemas.microsoft.com/office/drawing/2014/main" id="{0056FD5C-6AE5-49F2-BC32-43E3F8F683F0}"/>
              </a:ext>
            </a:extLst>
          </p:cNvPr>
          <p:cNvSpPr/>
          <p:nvPr/>
        </p:nvSpPr>
        <p:spPr>
          <a:xfrm>
            <a:off x="2274754" y="1570076"/>
            <a:ext cx="1513474" cy="942295"/>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r>
              <a:rPr lang="zh-CN" altLang="en-US" sz="1200" dirty="0" smtClean="0">
                <a:solidFill>
                  <a:schemeClr val="lt1"/>
                </a:solidFill>
                <a:latin typeface="+mn-lt"/>
                <a:ea typeface="+mn-ea"/>
                <a:cs typeface="+mn-cs"/>
              </a:rPr>
              <a:t>建立</a:t>
            </a:r>
            <a:r>
              <a:rPr lang="zh-CN" altLang="en-US" sz="1200" dirty="0">
                <a:solidFill>
                  <a:schemeClr val="lt1"/>
                </a:solidFill>
                <a:latin typeface="+mn-lt"/>
                <a:ea typeface="+mn-ea"/>
                <a:cs typeface="+mn-cs"/>
              </a:rPr>
              <a:t>料号，录入基本信息，项目责任人定义</a:t>
            </a:r>
          </a:p>
        </p:txBody>
      </p:sp>
      <p:cxnSp>
        <p:nvCxnSpPr>
          <p:cNvPr id="13" name="肘形连接符 12"/>
          <p:cNvCxnSpPr>
            <a:stCxn id="4" idx="3"/>
            <a:endCxn id="16" idx="1"/>
          </p:cNvCxnSpPr>
          <p:nvPr/>
        </p:nvCxnSpPr>
        <p:spPr>
          <a:xfrm flipV="1">
            <a:off x="1147346" y="2041224"/>
            <a:ext cx="1127408" cy="8238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7" idx="3"/>
            <a:endCxn id="16" idx="1"/>
          </p:cNvCxnSpPr>
          <p:nvPr/>
        </p:nvCxnSpPr>
        <p:spPr>
          <a:xfrm flipV="1">
            <a:off x="1206129" y="2041224"/>
            <a:ext cx="1068625" cy="106788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8" idx="3"/>
            <a:endCxn id="16" idx="1"/>
          </p:cNvCxnSpPr>
          <p:nvPr/>
        </p:nvCxnSpPr>
        <p:spPr>
          <a:xfrm flipV="1">
            <a:off x="1155616" y="2041224"/>
            <a:ext cx="1119138" cy="206162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11" idx="3"/>
            <a:endCxn id="16" idx="1"/>
          </p:cNvCxnSpPr>
          <p:nvPr/>
        </p:nvCxnSpPr>
        <p:spPr>
          <a:xfrm flipV="1">
            <a:off x="1206129" y="2041224"/>
            <a:ext cx="1068625" cy="3205845"/>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1">
            <a:extLst>
              <a:ext uri="{FF2B5EF4-FFF2-40B4-BE49-F238E27FC236}">
                <a16:creationId xmlns:a16="http://schemas.microsoft.com/office/drawing/2014/main" id="{2C436A88-8028-4C3E-B039-2EE741A216A6}"/>
              </a:ext>
            </a:extLst>
          </p:cNvPr>
          <p:cNvSpPr/>
          <p:nvPr/>
        </p:nvSpPr>
        <p:spPr>
          <a:xfrm>
            <a:off x="2299141" y="2878526"/>
            <a:ext cx="1462961" cy="530878"/>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分配</a:t>
            </a:r>
            <a:r>
              <a:rPr lang="zh-CN" altLang="en-US" sz="1200" dirty="0"/>
              <a:t>任务</a:t>
            </a:r>
          </a:p>
        </p:txBody>
      </p:sp>
      <p:cxnSp>
        <p:nvCxnSpPr>
          <p:cNvPr id="28" name="肘形连接符 27"/>
          <p:cNvCxnSpPr>
            <a:stCxn id="16" idx="2"/>
            <a:endCxn id="26" idx="0"/>
          </p:cNvCxnSpPr>
          <p:nvPr/>
        </p:nvCxnSpPr>
        <p:spPr>
          <a:xfrm rot="5400000">
            <a:off x="2847980" y="2695014"/>
            <a:ext cx="366155" cy="86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4">
            <a:extLst>
              <a:ext uri="{FF2B5EF4-FFF2-40B4-BE49-F238E27FC236}">
                <a16:creationId xmlns:a16="http://schemas.microsoft.com/office/drawing/2014/main" id="{D465F1F8-3C92-4FA2-A366-344F569CCA6F}"/>
              </a:ext>
            </a:extLst>
          </p:cNvPr>
          <p:cNvSpPr/>
          <p:nvPr/>
        </p:nvSpPr>
        <p:spPr>
          <a:xfrm>
            <a:off x="2210748" y="3700367"/>
            <a:ext cx="1641487" cy="462024"/>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责任人</a:t>
            </a:r>
            <a:r>
              <a:rPr lang="zh-CN" altLang="en-US" sz="1200" dirty="0"/>
              <a:t>接收料件任务</a:t>
            </a:r>
          </a:p>
        </p:txBody>
      </p:sp>
      <p:cxnSp>
        <p:nvCxnSpPr>
          <p:cNvPr id="32" name="肘形连接符 31"/>
          <p:cNvCxnSpPr>
            <a:stCxn id="26" idx="2"/>
            <a:endCxn id="30" idx="0"/>
          </p:cNvCxnSpPr>
          <p:nvPr/>
        </p:nvCxnSpPr>
        <p:spPr>
          <a:xfrm rot="16200000" flipH="1">
            <a:off x="2885576" y="3554450"/>
            <a:ext cx="290963" cy="8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5">
            <a:extLst>
              <a:ext uri="{FF2B5EF4-FFF2-40B4-BE49-F238E27FC236}">
                <a16:creationId xmlns:a16="http://schemas.microsoft.com/office/drawing/2014/main" id="{07199BC3-ADEF-42F7-A3E8-725C9E084101}"/>
              </a:ext>
            </a:extLst>
          </p:cNvPr>
          <p:cNvSpPr/>
          <p:nvPr/>
        </p:nvSpPr>
        <p:spPr>
          <a:xfrm>
            <a:off x="2208148" y="4578549"/>
            <a:ext cx="1639603" cy="71230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a:t>5. HIS</a:t>
            </a:r>
            <a:r>
              <a:rPr lang="zh-CN" altLang="en-US" sz="1200" dirty="0"/>
              <a:t>与否</a:t>
            </a:r>
            <a:endParaRPr lang="en-US" altLang="zh-CN" sz="1200" dirty="0"/>
          </a:p>
          <a:p>
            <a:pPr algn="ctr"/>
            <a:r>
              <a:rPr lang="en-US" altLang="zh-CN" sz="1200" dirty="0"/>
              <a:t>(</a:t>
            </a:r>
            <a:r>
              <a:rPr lang="zh-CN" altLang="en-US" sz="1200" dirty="0"/>
              <a:t>系统评估结果和附件</a:t>
            </a:r>
            <a:r>
              <a:rPr lang="en-US" altLang="zh-CN" sz="1200" dirty="0"/>
              <a:t>)</a:t>
            </a:r>
            <a:endParaRPr lang="zh-CN" altLang="en-US" sz="1200" dirty="0"/>
          </a:p>
        </p:txBody>
      </p:sp>
      <p:cxnSp>
        <p:nvCxnSpPr>
          <p:cNvPr id="35" name="肘形连接符 34"/>
          <p:cNvCxnSpPr>
            <a:stCxn id="30" idx="2"/>
            <a:endCxn id="33" idx="0"/>
          </p:cNvCxnSpPr>
          <p:nvPr/>
        </p:nvCxnSpPr>
        <p:spPr>
          <a:xfrm rot="5400000">
            <a:off x="2821642" y="4368699"/>
            <a:ext cx="416158" cy="35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流程图: 文档 35"/>
          <p:cNvSpPr/>
          <p:nvPr/>
        </p:nvSpPr>
        <p:spPr>
          <a:xfrm>
            <a:off x="4065451" y="1110823"/>
            <a:ext cx="809897" cy="429194"/>
          </a:xfrm>
          <a:prstGeom prst="flowChartDocumen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a:t>
            </a:r>
            <a:r>
              <a:rPr lang="zh-CN" altLang="en-US" sz="1200" dirty="0" smtClean="0"/>
              <a:t>证明</a:t>
            </a:r>
            <a:endParaRPr lang="zh-CN" altLang="en-US" sz="1200" dirty="0"/>
          </a:p>
        </p:txBody>
      </p:sp>
      <p:cxnSp>
        <p:nvCxnSpPr>
          <p:cNvPr id="38" name="肘形连接符 37"/>
          <p:cNvCxnSpPr>
            <a:stCxn id="36" idx="1"/>
            <a:endCxn id="16" idx="0"/>
          </p:cNvCxnSpPr>
          <p:nvPr/>
        </p:nvCxnSpPr>
        <p:spPr>
          <a:xfrm rot="10800000" flipV="1">
            <a:off x="3031491" y="1325420"/>
            <a:ext cx="1033960" cy="2446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3187337" y="1202264"/>
            <a:ext cx="835485" cy="369332"/>
          </a:xfrm>
          <a:prstGeom prst="rect">
            <a:avLst/>
          </a:prstGeom>
          <a:noFill/>
        </p:spPr>
        <p:txBody>
          <a:bodyPr wrap="none" rtlCol="0">
            <a:spAutoFit/>
          </a:bodyPr>
          <a:lstStyle/>
          <a:p>
            <a:r>
              <a:rPr lang="en-US" altLang="zh-CN" dirty="0" smtClean="0"/>
              <a:t>upload</a:t>
            </a:r>
            <a:endParaRPr lang="zh-CN" altLang="en-US" dirty="0"/>
          </a:p>
        </p:txBody>
      </p:sp>
      <p:grpSp>
        <p:nvGrpSpPr>
          <p:cNvPr id="83" name="组合 82"/>
          <p:cNvGrpSpPr/>
          <p:nvPr/>
        </p:nvGrpSpPr>
        <p:grpSpPr>
          <a:xfrm>
            <a:off x="7667894" y="2276357"/>
            <a:ext cx="1084215" cy="1299772"/>
            <a:chOff x="7916091" y="2276357"/>
            <a:chExt cx="1084215" cy="1299772"/>
          </a:xfrm>
        </p:grpSpPr>
        <p:sp>
          <p:nvSpPr>
            <p:cNvPr id="47" name="圆角矩形 46"/>
            <p:cNvSpPr/>
            <p:nvPr/>
          </p:nvSpPr>
          <p:spPr>
            <a:xfrm>
              <a:off x="7916091" y="2276357"/>
              <a:ext cx="1084215" cy="1299772"/>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40" name="图示 39"/>
            <p:cNvGraphicFramePr/>
            <p:nvPr>
              <p:extLst>
                <p:ext uri="{D42A27DB-BD31-4B8C-83A1-F6EECF244321}">
                  <p14:modId xmlns:p14="http://schemas.microsoft.com/office/powerpoint/2010/main" val="1411467312"/>
                </p:ext>
              </p:extLst>
            </p:nvPr>
          </p:nvGraphicFramePr>
          <p:xfrm>
            <a:off x="7993240" y="2276357"/>
            <a:ext cx="936501" cy="129269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cxnSp>
        <p:nvCxnSpPr>
          <p:cNvPr id="50" name="肘形连接符 49"/>
          <p:cNvCxnSpPr>
            <a:stCxn id="52" idx="0"/>
            <a:endCxn id="45" idx="1"/>
          </p:cNvCxnSpPr>
          <p:nvPr/>
        </p:nvCxnSpPr>
        <p:spPr>
          <a:xfrm rot="5400000" flipH="1" flipV="1">
            <a:off x="3478501" y="3741397"/>
            <a:ext cx="1875318" cy="2339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菱形 51"/>
          <p:cNvSpPr/>
          <p:nvPr/>
        </p:nvSpPr>
        <p:spPr>
          <a:xfrm>
            <a:off x="4096730" y="4796011"/>
            <a:ext cx="404949" cy="286244"/>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肘形连接符 55"/>
          <p:cNvCxnSpPr>
            <a:stCxn id="33" idx="3"/>
            <a:endCxn id="52" idx="1"/>
          </p:cNvCxnSpPr>
          <p:nvPr/>
        </p:nvCxnSpPr>
        <p:spPr>
          <a:xfrm>
            <a:off x="3847751" y="4934699"/>
            <a:ext cx="248979" cy="44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肘形连接符 57"/>
          <p:cNvCxnSpPr>
            <a:stCxn id="52" idx="2"/>
            <a:endCxn id="47" idx="2"/>
          </p:cNvCxnSpPr>
          <p:nvPr/>
        </p:nvCxnSpPr>
        <p:spPr>
          <a:xfrm rot="5400000" flipH="1" flipV="1">
            <a:off x="5501540" y="2373793"/>
            <a:ext cx="1506126" cy="3910797"/>
          </a:xfrm>
          <a:prstGeom prst="bentConnector3">
            <a:avLst>
              <a:gd name="adj1" fmla="val -15178"/>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4010454" y="4075402"/>
            <a:ext cx="491225" cy="369332"/>
          </a:xfrm>
          <a:prstGeom prst="rect">
            <a:avLst/>
          </a:prstGeom>
          <a:noFill/>
        </p:spPr>
        <p:txBody>
          <a:bodyPr wrap="none" rtlCol="0">
            <a:spAutoFit/>
          </a:bodyPr>
          <a:lstStyle/>
          <a:p>
            <a:r>
              <a:rPr lang="en-US" altLang="zh-CN" dirty="0" smtClean="0"/>
              <a:t>yes</a:t>
            </a:r>
            <a:endParaRPr lang="zh-CN" altLang="en-US" dirty="0"/>
          </a:p>
        </p:txBody>
      </p:sp>
      <p:sp>
        <p:nvSpPr>
          <p:cNvPr id="64" name="Rectangle 103">
            <a:extLst>
              <a:ext uri="{FF2B5EF4-FFF2-40B4-BE49-F238E27FC236}">
                <a16:creationId xmlns:a16="http://schemas.microsoft.com/office/drawing/2014/main" id="{00000000-0008-0000-0100-000068000000}"/>
              </a:ext>
            </a:extLst>
          </p:cNvPr>
          <p:cNvSpPr/>
          <p:nvPr/>
        </p:nvSpPr>
        <p:spPr>
          <a:xfrm>
            <a:off x="6050702" y="2622471"/>
            <a:ext cx="1168884" cy="599872"/>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定期</a:t>
            </a:r>
            <a:r>
              <a:rPr lang="zh-CN" altLang="en-US" sz="1200" dirty="0"/>
              <a:t>跟踪</a:t>
            </a:r>
            <a:r>
              <a:rPr lang="en-US" sz="1200" dirty="0"/>
              <a:t>APQP</a:t>
            </a:r>
            <a:r>
              <a:rPr lang="zh-CN" altLang="en-US" sz="1200" dirty="0"/>
              <a:t>状态</a:t>
            </a:r>
            <a:endParaRPr lang="en-US" sz="1200" dirty="0"/>
          </a:p>
        </p:txBody>
      </p:sp>
      <p:cxnSp>
        <p:nvCxnSpPr>
          <p:cNvPr id="66" name="肘形连接符 65"/>
          <p:cNvCxnSpPr>
            <a:stCxn id="45" idx="3"/>
            <a:endCxn id="64" idx="1"/>
          </p:cNvCxnSpPr>
          <p:nvPr/>
        </p:nvCxnSpPr>
        <p:spPr>
          <a:xfrm>
            <a:off x="5730641" y="2920693"/>
            <a:ext cx="320061" cy="171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肘形连接符 79"/>
          <p:cNvCxnSpPr>
            <a:stCxn id="64" idx="3"/>
            <a:endCxn id="47" idx="1"/>
          </p:cNvCxnSpPr>
          <p:nvPr/>
        </p:nvCxnSpPr>
        <p:spPr>
          <a:xfrm>
            <a:off x="7219586" y="2922407"/>
            <a:ext cx="448308" cy="383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Rectangle 61">
            <a:extLst>
              <a:ext uri="{FF2B5EF4-FFF2-40B4-BE49-F238E27FC236}">
                <a16:creationId xmlns:a16="http://schemas.microsoft.com/office/drawing/2014/main" id="{00000000-0008-0000-0100-00003E000000}"/>
              </a:ext>
            </a:extLst>
          </p:cNvPr>
          <p:cNvSpPr/>
          <p:nvPr/>
        </p:nvSpPr>
        <p:spPr>
          <a:xfrm>
            <a:off x="9610756" y="2589821"/>
            <a:ext cx="1260444" cy="668467"/>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smtClean="0"/>
              <a:t>ASDE/SQE </a:t>
            </a:r>
            <a:r>
              <a:rPr lang="zh-CN" altLang="en-US" sz="1200" dirty="0"/>
              <a:t>上传</a:t>
            </a:r>
            <a:r>
              <a:rPr lang="en-US" altLang="zh-CN" sz="1200" dirty="0"/>
              <a:t>PSW</a:t>
            </a:r>
            <a:endParaRPr lang="zh-CN" altLang="en-US" sz="1200" dirty="0"/>
          </a:p>
        </p:txBody>
      </p:sp>
      <p:cxnSp>
        <p:nvCxnSpPr>
          <p:cNvPr id="86" name="肘形连接符 85"/>
          <p:cNvCxnSpPr>
            <a:stCxn id="47" idx="3"/>
            <a:endCxn id="84" idx="1"/>
          </p:cNvCxnSpPr>
          <p:nvPr/>
        </p:nvCxnSpPr>
        <p:spPr>
          <a:xfrm flipV="1">
            <a:off x="8752109" y="2924055"/>
            <a:ext cx="858647" cy="21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7" name="Rectangle 22">
            <a:extLst>
              <a:ext uri="{FF2B5EF4-FFF2-40B4-BE49-F238E27FC236}">
                <a16:creationId xmlns:a16="http://schemas.microsoft.com/office/drawing/2014/main" id="{00000000-0008-0000-0100-000017000000}"/>
              </a:ext>
            </a:extLst>
          </p:cNvPr>
          <p:cNvSpPr/>
          <p:nvPr/>
        </p:nvSpPr>
        <p:spPr>
          <a:xfrm>
            <a:off x="9506742" y="3593093"/>
            <a:ext cx="1474307"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各项</a:t>
            </a:r>
            <a:r>
              <a:rPr lang="zh-CN" altLang="en-US" sz="1200" dirty="0"/>
              <a:t>任务完成完任务关闭</a:t>
            </a:r>
            <a:endParaRPr lang="zh-CN" altLang="zh-CN" sz="1200" dirty="0"/>
          </a:p>
        </p:txBody>
      </p:sp>
      <p:cxnSp>
        <p:nvCxnSpPr>
          <p:cNvPr id="89" name="肘形连接符 88"/>
          <p:cNvCxnSpPr>
            <a:stCxn id="84" idx="2"/>
            <a:endCxn id="87" idx="0"/>
          </p:cNvCxnSpPr>
          <p:nvPr/>
        </p:nvCxnSpPr>
        <p:spPr>
          <a:xfrm rot="16200000" flipH="1">
            <a:off x="10075035" y="3424231"/>
            <a:ext cx="334805"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0" name="云形标注 89"/>
          <p:cNvSpPr/>
          <p:nvPr/>
        </p:nvSpPr>
        <p:spPr>
          <a:xfrm>
            <a:off x="7852052" y="770231"/>
            <a:ext cx="2049594" cy="1290584"/>
          </a:xfrm>
          <a:prstGeom prst="cloudCallout">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1" name="云形标注 90"/>
          <p:cNvSpPr/>
          <p:nvPr/>
        </p:nvSpPr>
        <p:spPr>
          <a:xfrm>
            <a:off x="5620236" y="961347"/>
            <a:ext cx="2049594" cy="1290584"/>
          </a:xfrm>
          <a:prstGeom prst="cloudCallout">
            <a:avLst>
              <a:gd name="adj1" fmla="val -65447"/>
              <a:gd name="adj2" fmla="val 21001"/>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3" name="Rectangle 22">
            <a:extLst>
              <a:ext uri="{FF2B5EF4-FFF2-40B4-BE49-F238E27FC236}">
                <a16:creationId xmlns:a16="http://schemas.microsoft.com/office/drawing/2014/main" id="{00000000-0008-0000-0100-000017000000}"/>
              </a:ext>
            </a:extLst>
          </p:cNvPr>
          <p:cNvSpPr/>
          <p:nvPr/>
        </p:nvSpPr>
        <p:spPr>
          <a:xfrm>
            <a:off x="9571811" y="4507876"/>
            <a:ext cx="1338333"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项目交接</a:t>
            </a:r>
            <a:endParaRPr lang="zh-CN" altLang="zh-CN" sz="1200" dirty="0"/>
          </a:p>
        </p:txBody>
      </p:sp>
      <p:cxnSp>
        <p:nvCxnSpPr>
          <p:cNvPr id="95" name="肘形连接符 94"/>
          <p:cNvCxnSpPr>
            <a:stCxn id="87" idx="2"/>
            <a:endCxn id="93" idx="0"/>
          </p:cNvCxnSpPr>
          <p:nvPr/>
        </p:nvCxnSpPr>
        <p:spPr>
          <a:xfrm rot="5400000">
            <a:off x="10067356" y="4331335"/>
            <a:ext cx="350163"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8" name="椭圆 97"/>
          <p:cNvSpPr/>
          <p:nvPr/>
        </p:nvSpPr>
        <p:spPr>
          <a:xfrm>
            <a:off x="9901646" y="5343101"/>
            <a:ext cx="692331" cy="3091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End</a:t>
            </a:r>
            <a:endParaRPr lang="zh-CN" altLang="en-US" sz="1400" dirty="0"/>
          </a:p>
        </p:txBody>
      </p:sp>
      <p:cxnSp>
        <p:nvCxnSpPr>
          <p:cNvPr id="100" name="肘形连接符 99"/>
          <p:cNvCxnSpPr>
            <a:stCxn id="93" idx="2"/>
            <a:endCxn id="98" idx="0"/>
          </p:cNvCxnSpPr>
          <p:nvPr/>
        </p:nvCxnSpPr>
        <p:spPr>
          <a:xfrm rot="16200000" flipH="1">
            <a:off x="10109093" y="5204381"/>
            <a:ext cx="270605" cy="68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9111895"/>
      </p:ext>
    </p:extLst>
  </p:cSld>
  <p:clrMapOvr>
    <a:masterClrMapping/>
  </p:clrMapOvr>
  <p:timing>
    <p:tnLst>
      <p:par>
        <p:cTn id="1" dur="indefinite" restart="never" nodeType="tmRoot"/>
      </p:par>
    </p:tnLst>
  </p:timing>
</p:sld>
</file>

<file path=ppt/theme/theme1.xml><?xml version="1.0" encoding="utf-8"?>
<a:theme xmlns:a="http://schemas.openxmlformats.org/drawingml/2006/main" name="OmnexSystems2017">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mnexSystems2017" id="{872C41E2-4295-4338-8F9E-63E4E2E61FB0}" vid="{5D343ADA-EDCA-4B24-93CC-25541EDF43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OmnexSystems2017</Template>
  <TotalTime>10548</TotalTime>
  <Words>2639</Words>
  <Application>Microsoft Office PowerPoint</Application>
  <PresentationFormat>宽屏</PresentationFormat>
  <Paragraphs>650</Paragraphs>
  <Slides>47</Slides>
  <Notes>3</Notes>
  <HiddenSlides>2</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47</vt:i4>
      </vt:variant>
    </vt:vector>
  </HeadingPairs>
  <TitlesOfParts>
    <vt:vector size="54" baseType="lpstr">
      <vt:lpstr>华文楷体</vt:lpstr>
      <vt:lpstr>宋体</vt:lpstr>
      <vt:lpstr>Arial</vt:lpstr>
      <vt:lpstr>Calibri</vt:lpstr>
      <vt:lpstr>Trebuchet MS</vt:lpstr>
      <vt:lpstr>Wingdings</vt:lpstr>
      <vt:lpstr>OmnexSystems2017</vt:lpstr>
      <vt:lpstr>Yanfeng Visteon SUPPLIER APQP PORTAL </vt:lpstr>
      <vt:lpstr>Agenda/议程</vt:lpstr>
      <vt:lpstr>Omnex Project Org Chart / 奥曼克项目组织架构图</vt:lpstr>
      <vt:lpstr>Yanfeng Visteon Project Team</vt:lpstr>
      <vt:lpstr>Agenda/议程</vt:lpstr>
      <vt:lpstr>Customer Requirements / 客户需求 - Background &amp; Pain point / 背景和痛点</vt:lpstr>
      <vt:lpstr>Customer Requirements / 客户需求 - Requirements Specification / 需求说明</vt:lpstr>
      <vt:lpstr>Agenda/议程</vt:lpstr>
      <vt:lpstr>Requirements Understanding - Functional Requirements – Main Process</vt:lpstr>
      <vt:lpstr>Requirements Understanding - Non-Functional Requirements</vt:lpstr>
      <vt:lpstr>Agenda/议程</vt:lpstr>
      <vt:lpstr>YANFENG SUPPLIER APQP PORTAL / 延锋供应商APQP入口</vt:lpstr>
      <vt:lpstr>PowerPoint 演示文稿</vt:lpstr>
      <vt:lpstr>OMNEX Solution Proposed - System Architecture</vt:lpstr>
      <vt:lpstr>Solution Deployment on Ali Cloud</vt:lpstr>
      <vt:lpstr>OMNEX Solution Proposed - System Feature List</vt:lpstr>
      <vt:lpstr>OMNEX Solution Proposed - System Feature List Cont.…</vt:lpstr>
      <vt:lpstr>OMNEX Solution Proposed - System Feature List Cont.…</vt:lpstr>
      <vt:lpstr>OMNEX Solution Proposed - System Feature List Cont.…</vt:lpstr>
      <vt:lpstr>Software Prototypes / 软件原型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Project Implementation &amp; Release</vt:lpstr>
      <vt:lpstr>Yanfeng Supplier APQP Portal - Current Status of the Project 延锋供应商APQP入口-当前项目状态 </vt:lpstr>
      <vt:lpstr>Key Milestones / 关键里程碑 </vt:lpstr>
      <vt:lpstr>Global Delivery Model / 全球交付模式</vt:lpstr>
      <vt:lpstr>Thank you  / 谢谢</vt:lpstr>
    </vt:vector>
  </TitlesOfParts>
  <Company>Windows User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Antony John</dc:creator>
  <cp:lastModifiedBy>wang steven</cp:lastModifiedBy>
  <cp:revision>207</cp:revision>
  <dcterms:created xsi:type="dcterms:W3CDTF">2017-12-27T09:30:52Z</dcterms:created>
  <dcterms:modified xsi:type="dcterms:W3CDTF">2018-06-19T07:10:55Z</dcterms:modified>
</cp:coreProperties>
</file>

<file path=docProps/thumbnail.jpeg>
</file>